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340" r:id="rId3"/>
    <p:sldId id="271" r:id="rId4"/>
    <p:sldId id="278" r:id="rId5"/>
    <p:sldId id="288" r:id="rId6"/>
    <p:sldId id="279" r:id="rId7"/>
    <p:sldId id="280" r:id="rId8"/>
    <p:sldId id="328" r:id="rId9"/>
    <p:sldId id="281" r:id="rId10"/>
    <p:sldId id="314" r:id="rId11"/>
    <p:sldId id="315" r:id="rId12"/>
    <p:sldId id="316" r:id="rId13"/>
    <p:sldId id="337" r:id="rId14"/>
    <p:sldId id="301" r:id="rId15"/>
    <p:sldId id="283" r:id="rId16"/>
    <p:sldId id="317" r:id="rId17"/>
    <p:sldId id="282" r:id="rId18"/>
    <p:sldId id="284" r:id="rId19"/>
    <p:sldId id="319" r:id="rId20"/>
    <p:sldId id="320" r:id="rId21"/>
    <p:sldId id="290" r:id="rId22"/>
    <p:sldId id="287" r:id="rId23"/>
    <p:sldId id="322" r:id="rId24"/>
    <p:sldId id="323" r:id="rId25"/>
    <p:sldId id="329" r:id="rId26"/>
    <p:sldId id="330" r:id="rId27"/>
    <p:sldId id="332" r:id="rId28"/>
    <p:sldId id="338" r:id="rId29"/>
    <p:sldId id="339" r:id="rId30"/>
    <p:sldId id="33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FEB693C-D385-4AB4-B6B1-6DF56B3CCFEF}">
          <p14:sldIdLst>
            <p14:sldId id="256"/>
          </p14:sldIdLst>
        </p14:section>
        <p14:section name="1-图像显示" id="{319F6B51-086E-445C-99C9-E137CDA142CA}">
          <p14:sldIdLst>
            <p14:sldId id="340"/>
            <p14:sldId id="271"/>
            <p14:sldId id="278"/>
            <p14:sldId id="288"/>
            <p14:sldId id="279"/>
            <p14:sldId id="280"/>
            <p14:sldId id="328"/>
            <p14:sldId id="281"/>
            <p14:sldId id="314"/>
            <p14:sldId id="315"/>
            <p14:sldId id="316"/>
            <p14:sldId id="337"/>
          </p14:sldIdLst>
        </p14:section>
        <p14:section name="2-Sound" id="{F4F9925F-0BAB-497B-8193-E23F2CE0459A}">
          <p14:sldIdLst>
            <p14:sldId id="301"/>
            <p14:sldId id="283"/>
            <p14:sldId id="317"/>
            <p14:sldId id="282"/>
            <p14:sldId id="284"/>
            <p14:sldId id="319"/>
            <p14:sldId id="320"/>
            <p14:sldId id="290"/>
          </p14:sldIdLst>
        </p14:section>
        <p14:section name="3-Text" id="{37978676-E24F-4635-842E-2E774CB43B55}">
          <p14:sldIdLst>
            <p14:sldId id="287"/>
            <p14:sldId id="322"/>
            <p14:sldId id="323"/>
            <p14:sldId id="329"/>
            <p14:sldId id="330"/>
            <p14:sldId id="332"/>
            <p14:sldId id="338"/>
            <p14:sldId id="339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0000"/>
    <a:srgbClr val="FFFFFF"/>
    <a:srgbClr val="E0E0E0"/>
    <a:srgbClr val="000000"/>
    <a:srgbClr val="E9A9E1"/>
    <a:srgbClr val="6699FF"/>
    <a:srgbClr val="F2F2F2"/>
    <a:srgbClr val="DAE3F3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9" autoAdjust="0"/>
    <p:restoredTop sz="94263" autoAdjust="0"/>
  </p:normalViewPr>
  <p:slideViewPr>
    <p:cSldViewPr snapToGrid="0">
      <p:cViewPr varScale="1">
        <p:scale>
          <a:sx n="103" d="100"/>
          <a:sy n="103" d="100"/>
        </p:scale>
        <p:origin x="90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C8C03-BE93-4BBE-8309-CA1A30EF264F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07001-0931-41E4-8BBA-EA573262D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6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缺陷：得分为十六进制、得分只有个位数变化、按键没有去抖、乒乓球在球拍和右侧屏幕之间没有反弹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79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RGB</a:t>
            </a:r>
            <a:r>
              <a:rPr lang="zh-CN" altLang="en-US" dirty="0"/>
              <a:t>每个都是由</a:t>
            </a:r>
            <a:r>
              <a:rPr lang="en-US" altLang="zh-CN" dirty="0"/>
              <a:t>8-bit</a:t>
            </a:r>
            <a:r>
              <a:rPr lang="zh-CN" altLang="en-US" dirty="0"/>
              <a:t>变为</a:t>
            </a:r>
            <a:r>
              <a:rPr lang="en-US" altLang="zh-CN" dirty="0"/>
              <a:t>4-bit</a:t>
            </a:r>
            <a:r>
              <a:rPr lang="zh-CN" altLang="en-US" dirty="0"/>
              <a:t>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4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pingpong_screen_pic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</a:t>
            </a:r>
            <a:r>
              <a:rPr lang="en-US" altLang="zh-CN" dirty="0" err="1"/>
              <a:t>clk</a:t>
            </a:r>
            <a:r>
              <a:rPr lang="en-US" altLang="zh-CN" dirty="0"/>
              <a:t>, reset,     //</a:t>
            </a:r>
            <a:r>
              <a:rPr lang="en-US" altLang="zh-CN" dirty="0" err="1"/>
              <a:t>clk</a:t>
            </a:r>
            <a:r>
              <a:rPr lang="en-US" altLang="zh-CN" dirty="0"/>
              <a:t>: </a:t>
            </a:r>
            <a:r>
              <a:rPr lang="zh-CN" altLang="en-US" dirty="0"/>
              <a:t>屏幕</a:t>
            </a:r>
            <a:r>
              <a:rPr lang="en-US" altLang="zh-CN" dirty="0"/>
              <a:t>60Hz</a:t>
            </a:r>
            <a:r>
              <a:rPr lang="zh-CN" altLang="en-US" dirty="0"/>
              <a:t>刷新频率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</a:t>
            </a:r>
            <a:r>
              <a:rPr lang="en-US" altLang="zh-CN" dirty="0" err="1"/>
              <a:t>btnUp</a:t>
            </a:r>
            <a:r>
              <a:rPr lang="en-US" altLang="zh-CN" dirty="0"/>
              <a:t>, </a:t>
            </a:r>
            <a:r>
              <a:rPr lang="en-US" altLang="zh-CN" dirty="0" err="1"/>
              <a:t>btnDown</a:t>
            </a:r>
            <a:r>
              <a:rPr lang="en-US" altLang="zh-CN" dirty="0"/>
              <a:t>, //</a:t>
            </a:r>
            <a:r>
              <a:rPr lang="zh-CN" altLang="en-US" dirty="0"/>
              <a:t>控制</a:t>
            </a:r>
            <a:r>
              <a:rPr lang="en-US" altLang="zh-CN" dirty="0"/>
              <a:t>Bar</a:t>
            </a:r>
            <a:r>
              <a:rPr lang="zh-CN" altLang="en-US" dirty="0"/>
              <a:t>上下移动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</a:t>
            </a:r>
            <a:r>
              <a:rPr lang="en-US" altLang="zh-CN" dirty="0" err="1"/>
              <a:t>videoOn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 logic [10:0] </a:t>
            </a:r>
            <a:r>
              <a:rPr lang="en-US" altLang="zh-CN" dirty="0" err="1"/>
              <a:t>pix_x</a:t>
            </a:r>
            <a:r>
              <a:rPr lang="en-US" altLang="zh-CN" dirty="0"/>
              <a:t>, </a:t>
            </a:r>
            <a:r>
              <a:rPr lang="en-US" altLang="zh-CN" dirty="0" err="1"/>
              <a:t>pix_y</a:t>
            </a:r>
            <a:r>
              <a:rPr lang="en-US" altLang="zh-CN" dirty="0"/>
              <a:t>, //</a:t>
            </a:r>
            <a:r>
              <a:rPr lang="zh-CN" altLang="en-US" dirty="0"/>
              <a:t>扫描屏幕坐标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[3:0] red, green, blue, </a:t>
            </a:r>
          </a:p>
          <a:p>
            <a:r>
              <a:rPr lang="en-US" altLang="zh-CN" dirty="0"/>
              <a:t>    input  logic [11:0] </a:t>
            </a:r>
            <a:r>
              <a:rPr lang="en-US" altLang="zh-CN" dirty="0" err="1"/>
              <a:t>picData</a:t>
            </a:r>
            <a:r>
              <a:rPr lang="en-US" altLang="zh-CN" dirty="0"/>
              <a:t>,  //</a:t>
            </a:r>
            <a:r>
              <a:rPr lang="zh-CN" altLang="en-US" dirty="0"/>
              <a:t>每个像素用</a:t>
            </a:r>
            <a:r>
              <a:rPr lang="en-US" altLang="zh-CN" dirty="0"/>
              <a:t>12</a:t>
            </a:r>
            <a:r>
              <a:rPr lang="zh-CN" altLang="en-US" dirty="0"/>
              <a:t>位表示色彩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[16:0] picAddr17);//320x320=102,400bit.(2^17=131,072) 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 MAX_X = 640,  MAX_Y = 480,  //(0.0) to (639,479)</a:t>
            </a:r>
          </a:p>
          <a:p>
            <a:r>
              <a:rPr lang="en-US" altLang="zh-CN" dirty="0"/>
              <a:t>      // </a:t>
            </a:r>
            <a:r>
              <a:rPr lang="zh-CN" altLang="en-US" dirty="0"/>
              <a:t>屏幕参数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H_SYNC    =  96, // horizontal sync width</a:t>
            </a:r>
          </a:p>
          <a:p>
            <a:r>
              <a:rPr lang="en-US" altLang="zh-CN" dirty="0"/>
              <a:t>      H_BACK    =  48, // left border (back porch) </a:t>
            </a:r>
          </a:p>
          <a:p>
            <a:r>
              <a:rPr lang="en-US" altLang="zh-CN" dirty="0"/>
              <a:t>      H_SYNC_START = H_SYNC + H_BACK, //</a:t>
            </a:r>
            <a:r>
              <a:rPr lang="zh-CN" altLang="en-US" dirty="0"/>
              <a:t>行显示后沿 </a:t>
            </a:r>
            <a:r>
              <a:rPr lang="en-US" altLang="zh-CN" dirty="0"/>
              <a:t>= 144(96+48)</a:t>
            </a:r>
          </a:p>
          <a:p>
            <a:r>
              <a:rPr lang="en-US" altLang="zh-CN" dirty="0"/>
              <a:t>      V_SYNC    =   2, // vertical sync lines</a:t>
            </a:r>
          </a:p>
          <a:p>
            <a:r>
              <a:rPr lang="en-US" altLang="zh-CN" dirty="0"/>
              <a:t>      V_TOP     =  29, // vertical top border  </a:t>
            </a:r>
          </a:p>
          <a:p>
            <a:r>
              <a:rPr lang="en-US" altLang="zh-CN" dirty="0"/>
              <a:t>      V_SYNC_START = V_SYNC + V_TOP, //</a:t>
            </a:r>
            <a:r>
              <a:rPr lang="zh-CN" altLang="en-US" dirty="0"/>
              <a:t>场显示后沿 </a:t>
            </a:r>
            <a:r>
              <a:rPr lang="en-US" altLang="zh-CN" dirty="0"/>
              <a:t>=  31(2+29)   </a:t>
            </a:r>
          </a:p>
          <a:p>
            <a:r>
              <a:rPr lang="en-US" altLang="zh-CN" dirty="0"/>
              <a:t>      // === wall === </a:t>
            </a:r>
          </a:p>
          <a:p>
            <a:r>
              <a:rPr lang="en-US" altLang="zh-CN" dirty="0"/>
              <a:t>      WALL_X_L = H_SYNC_START + 30, // left boundary</a:t>
            </a:r>
          </a:p>
          <a:p>
            <a:r>
              <a:rPr lang="en-US" altLang="zh-CN" dirty="0"/>
              <a:t>      WALL_X_R = H_SYNC_START + 40, // right boundary  </a:t>
            </a:r>
          </a:p>
          <a:p>
            <a:r>
              <a:rPr lang="en-US" altLang="zh-CN" dirty="0"/>
              <a:t>      // === bar === </a:t>
            </a:r>
          </a:p>
          <a:p>
            <a:r>
              <a:rPr lang="en-US" altLang="zh-CN" dirty="0"/>
              <a:t>      BAR_X_L = H_SYNC_START + 600, // left boundary</a:t>
            </a:r>
          </a:p>
          <a:p>
            <a:r>
              <a:rPr lang="en-US" altLang="zh-CN" dirty="0"/>
              <a:t>      BAR_X_R = H_SYNC_START + 605, // right boundary   </a:t>
            </a:r>
          </a:p>
          <a:p>
            <a:r>
              <a:rPr lang="en-US" altLang="zh-CN" dirty="0"/>
              <a:t>      BAR_Y_SIZE = 70,              // bar </a:t>
            </a:r>
            <a:r>
              <a:rPr lang="zh-CN" altLang="en-US" dirty="0"/>
              <a:t>的高度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BAR_Y_T = V_SYNC_START + MAX_Y/2 - BAR_Y_SIZE/2, //Top=204 </a:t>
            </a:r>
          </a:p>
          <a:p>
            <a:r>
              <a:rPr lang="en-US" altLang="zh-CN" dirty="0"/>
              <a:t>      BAR_Y_B = BAR_Y_T + BAR_Y_SIZE -1, // bottom boundary </a:t>
            </a:r>
          </a:p>
          <a:p>
            <a:r>
              <a:rPr lang="en-US" altLang="zh-CN" dirty="0"/>
              <a:t>      BAR_V = 4,                    // </a:t>
            </a:r>
            <a:r>
              <a:rPr lang="zh-CN" altLang="en-US" dirty="0"/>
              <a:t>每次移动 </a:t>
            </a:r>
            <a:r>
              <a:rPr lang="en-US" altLang="zh-CN" dirty="0"/>
              <a:t>bar </a:t>
            </a:r>
            <a:r>
              <a:rPr lang="zh-CN" altLang="en-US" dirty="0"/>
              <a:t>的距离  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// === ball ===</a:t>
            </a:r>
          </a:p>
          <a:p>
            <a:r>
              <a:rPr lang="en-US" altLang="zh-CN" dirty="0"/>
              <a:t>      BALL_SIZE = 8, </a:t>
            </a:r>
          </a:p>
          <a:p>
            <a:r>
              <a:rPr lang="en-US" altLang="zh-CN" dirty="0"/>
              <a:t>      BALL_X_L = H_SYNC_START + 580,       // left boundary </a:t>
            </a:r>
          </a:p>
          <a:p>
            <a:r>
              <a:rPr lang="en-US" altLang="zh-CN" dirty="0"/>
              <a:t>      BALL_X_R = BALL_X_L + BALL_SIZE - 1, // right boundary </a:t>
            </a:r>
          </a:p>
          <a:p>
            <a:r>
              <a:rPr lang="en-US" altLang="zh-CN" dirty="0"/>
              <a:t>      BALL_Y_T = V_SYNC_START + MAX_Y/2 -BALL_SIZE/2,//top boundary </a:t>
            </a:r>
          </a:p>
          <a:p>
            <a:r>
              <a:rPr lang="en-US" altLang="zh-CN" dirty="0"/>
              <a:t>      BALL_Y_B = BALL_Y_T + BALL_SIZE - 1,       // bottom boundary </a:t>
            </a:r>
          </a:p>
          <a:p>
            <a:r>
              <a:rPr lang="en-US" altLang="zh-CN" dirty="0"/>
              <a:t>      BALL_V = 2;                          // </a:t>
            </a:r>
            <a:r>
              <a:rPr lang="zh-CN" altLang="en-US" dirty="0"/>
              <a:t>每次移动 </a:t>
            </a:r>
            <a:r>
              <a:rPr lang="en-US" altLang="zh-CN" dirty="0"/>
              <a:t>ball </a:t>
            </a:r>
            <a:r>
              <a:rPr lang="zh-CN" altLang="en-US" dirty="0"/>
              <a:t>的距离</a:t>
            </a:r>
          </a:p>
          <a:p>
            <a:r>
              <a:rPr lang="zh-CN" altLang="en-US" dirty="0"/>
              <a:t> 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</a:t>
            </a:r>
            <a:r>
              <a:rPr lang="en-US" altLang="zh-CN" dirty="0" err="1"/>
              <a:t>wallOn</a:t>
            </a:r>
            <a:r>
              <a:rPr lang="en-US" altLang="zh-CN" dirty="0"/>
              <a:t>, </a:t>
            </a:r>
            <a:r>
              <a:rPr lang="en-US" altLang="zh-CN" dirty="0" err="1"/>
              <a:t>barOn</a:t>
            </a:r>
            <a:r>
              <a:rPr lang="en-US" altLang="zh-CN" dirty="0"/>
              <a:t>, </a:t>
            </a:r>
            <a:r>
              <a:rPr lang="en-US" altLang="zh-CN" dirty="0" err="1"/>
              <a:t>ballOn</a:t>
            </a:r>
            <a:r>
              <a:rPr lang="en-US" altLang="zh-CN" dirty="0"/>
              <a:t>, </a:t>
            </a:r>
            <a:r>
              <a:rPr lang="en-US" altLang="zh-CN" dirty="0" err="1"/>
              <a:t>picOn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wall_r</a:t>
            </a:r>
            <a:r>
              <a:rPr lang="en-US" altLang="zh-CN" dirty="0"/>
              <a:t>, </a:t>
            </a:r>
            <a:r>
              <a:rPr lang="en-US" altLang="zh-CN" dirty="0" err="1"/>
              <a:t>wall_g</a:t>
            </a:r>
            <a:r>
              <a:rPr lang="en-US" altLang="zh-CN" dirty="0"/>
              <a:t>, </a:t>
            </a:r>
            <a:r>
              <a:rPr lang="en-US" altLang="zh-CN" dirty="0" err="1"/>
              <a:t>wall_b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bar_r</a:t>
            </a:r>
            <a:r>
              <a:rPr lang="en-US" altLang="zh-CN" dirty="0"/>
              <a:t>,  </a:t>
            </a:r>
            <a:r>
              <a:rPr lang="en-US" altLang="zh-CN" dirty="0" err="1"/>
              <a:t>bar_g</a:t>
            </a:r>
            <a:r>
              <a:rPr lang="en-US" altLang="zh-CN" dirty="0"/>
              <a:t>,  </a:t>
            </a:r>
            <a:r>
              <a:rPr lang="en-US" altLang="zh-CN" dirty="0" err="1"/>
              <a:t>bar_b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ball_r</a:t>
            </a:r>
            <a:r>
              <a:rPr lang="en-US" altLang="zh-CN" dirty="0"/>
              <a:t>, </a:t>
            </a:r>
            <a:r>
              <a:rPr lang="en-US" altLang="zh-CN" dirty="0" err="1"/>
              <a:t>ball_g</a:t>
            </a:r>
            <a:r>
              <a:rPr lang="en-US" altLang="zh-CN" dirty="0"/>
              <a:t>,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pic_r</a:t>
            </a:r>
            <a:r>
              <a:rPr lang="en-US" altLang="zh-CN" dirty="0"/>
              <a:t>,  </a:t>
            </a:r>
            <a:r>
              <a:rPr lang="en-US" altLang="zh-CN" dirty="0" err="1"/>
              <a:t>pic_g</a:t>
            </a:r>
            <a:r>
              <a:rPr lang="en-US" altLang="zh-CN" dirty="0"/>
              <a:t>,  </a:t>
            </a:r>
            <a:r>
              <a:rPr lang="en-US" altLang="zh-CN" dirty="0" err="1"/>
              <a:t>pic_b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// (wall) : pixel within wall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wallOn</a:t>
            </a:r>
            <a:r>
              <a:rPr lang="en-US" altLang="zh-CN" dirty="0"/>
              <a:t> = (WALL_X_L &lt;= 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 &lt;= WALL_X_R);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wall_b</a:t>
            </a:r>
            <a:r>
              <a:rPr lang="en-US" altLang="zh-CN" dirty="0"/>
              <a:t> = 4'b1111; // blue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(bar) :  pixel within bar 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bar_y_t</a:t>
            </a:r>
            <a:r>
              <a:rPr lang="en-US" altLang="zh-CN" dirty="0"/>
              <a:t>, </a:t>
            </a:r>
            <a:r>
              <a:rPr lang="en-US" altLang="zh-CN" dirty="0" err="1"/>
              <a:t>bar_y_b</a:t>
            </a:r>
            <a:r>
              <a:rPr lang="en-US" altLang="zh-CN" dirty="0"/>
              <a:t>; // bar top, bottom boundary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new bar y-position </a:t>
            </a:r>
          </a:p>
          <a:p>
            <a:r>
              <a:rPr lang="en-US" altLang="zh-CN" dirty="0"/>
              <a:t>    always @(posedge </a:t>
            </a:r>
            <a:r>
              <a:rPr lang="en-US" altLang="zh-CN" dirty="0" err="1"/>
              <a:t>clk</a:t>
            </a:r>
            <a:r>
              <a:rPr lang="en-US" altLang="zh-CN" dirty="0"/>
              <a:t>, </a:t>
            </a:r>
            <a:r>
              <a:rPr lang="en-US" altLang="zh-CN" dirty="0" err="1"/>
              <a:t>posedge</a:t>
            </a:r>
            <a:r>
              <a:rPr lang="en-US" altLang="zh-CN" dirty="0"/>
              <a:t> reset)</a:t>
            </a:r>
          </a:p>
          <a:p>
            <a:r>
              <a:rPr lang="en-US" altLang="zh-CN" dirty="0"/>
              <a:t>    begin</a:t>
            </a:r>
          </a:p>
          <a:p>
            <a:r>
              <a:rPr lang="en-US" altLang="zh-CN" dirty="0"/>
              <a:t>        if (reset)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BAR_Y_T;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btnDown</a:t>
            </a:r>
            <a:r>
              <a:rPr lang="en-US" altLang="zh-CN" dirty="0"/>
              <a:t> &amp; (</a:t>
            </a:r>
            <a:r>
              <a:rPr lang="en-US" altLang="zh-CN" dirty="0" err="1"/>
              <a:t>bar_y_b</a:t>
            </a:r>
            <a:r>
              <a:rPr lang="en-US" altLang="zh-CN" dirty="0"/>
              <a:t> &lt;= (V_SYNC_START+MAX_Y-1-BAR_V))) 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</a:t>
            </a:r>
            <a:r>
              <a:rPr lang="en-US" altLang="zh-CN" dirty="0" err="1"/>
              <a:t>bar_y_t</a:t>
            </a:r>
            <a:r>
              <a:rPr lang="en-US" altLang="zh-CN" dirty="0"/>
              <a:t> + BAR_V; // move down 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btnUp</a:t>
            </a:r>
            <a:r>
              <a:rPr lang="en-US" altLang="zh-CN" dirty="0"/>
              <a:t> &amp; (</a:t>
            </a:r>
            <a:r>
              <a:rPr lang="en-US" altLang="zh-CN" dirty="0" err="1"/>
              <a:t>bar_y_t</a:t>
            </a:r>
            <a:r>
              <a:rPr lang="en-US" altLang="zh-CN" dirty="0"/>
              <a:t> &gt;= (V_SYNC_START+BAR_V)))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</a:t>
            </a:r>
            <a:r>
              <a:rPr lang="en-US" altLang="zh-CN" dirty="0" err="1"/>
              <a:t>bar_y_t</a:t>
            </a:r>
            <a:r>
              <a:rPr lang="en-US" altLang="zh-CN" dirty="0"/>
              <a:t> - BAR_V; // move up </a:t>
            </a:r>
          </a:p>
          <a:p>
            <a:r>
              <a:rPr lang="en-US" altLang="zh-CN" dirty="0"/>
              <a:t>    end     </a:t>
            </a:r>
          </a:p>
          <a:p>
            <a:endParaRPr lang="en-US" altLang="zh-CN" dirty="0"/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bar_y_b</a:t>
            </a:r>
            <a:r>
              <a:rPr lang="en-US" altLang="zh-CN" dirty="0"/>
              <a:t> = </a:t>
            </a:r>
            <a:r>
              <a:rPr lang="en-US" altLang="zh-CN" dirty="0" err="1"/>
              <a:t>bar_y_t</a:t>
            </a:r>
            <a:r>
              <a:rPr lang="en-US" altLang="zh-CN" dirty="0"/>
              <a:t> + BAR_Y_SIZE - 1;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barOn</a:t>
            </a:r>
            <a:r>
              <a:rPr lang="en-US" altLang="zh-CN" dirty="0"/>
              <a:t> = ((BAR_X_L&lt;=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&lt;=BAR_X_R) &amp;&amp;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bar_y_t</a:t>
            </a:r>
            <a:r>
              <a:rPr lang="en-US" altLang="zh-CN" dirty="0"/>
              <a:t>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</a:t>
            </a:r>
            <a:r>
              <a:rPr lang="en-US" altLang="zh-CN" dirty="0" err="1"/>
              <a:t>bar_y_b</a:t>
            </a:r>
            <a:r>
              <a:rPr lang="en-US" altLang="zh-CN" dirty="0"/>
              <a:t>)); //</a:t>
            </a:r>
            <a:r>
              <a:rPr lang="zh-CN" altLang="en-US" dirty="0"/>
              <a:t>变量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bar_r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bar_g</a:t>
            </a:r>
            <a:r>
              <a:rPr lang="en-US" altLang="zh-CN" dirty="0"/>
              <a:t> = 4'b1111; // green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bar_b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/*       </a:t>
            </a:r>
          </a:p>
          <a:p>
            <a:r>
              <a:rPr lang="en-US" altLang="zh-CN" dirty="0"/>
              <a:t>    // (ball): pixel within squared ball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ballOn</a:t>
            </a:r>
            <a:r>
              <a:rPr lang="en-US" altLang="zh-CN" dirty="0"/>
              <a:t> = ((BALL_X_L&lt;=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&lt;=BALL_X_R) &amp;&amp; </a:t>
            </a:r>
          </a:p>
          <a:p>
            <a:r>
              <a:rPr lang="en-US" altLang="zh-CN" dirty="0"/>
              <a:t>                     (BALL_Y_T&lt;=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&lt;=BALL_Y_B));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ball_r</a:t>
            </a:r>
            <a:r>
              <a:rPr lang="en-US" altLang="zh-CN" dirty="0"/>
              <a:t> = 4'b1111;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ball_b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*/    </a:t>
            </a:r>
          </a:p>
          <a:p>
            <a:r>
              <a:rPr lang="en-US" altLang="zh-CN" dirty="0"/>
              <a:t>    // </a:t>
            </a:r>
            <a:r>
              <a:rPr lang="zh-CN" altLang="en-US" dirty="0"/>
              <a:t>（</a:t>
            </a:r>
            <a:r>
              <a:rPr lang="en-US" altLang="zh-CN" dirty="0"/>
              <a:t>round ball</a:t>
            </a:r>
            <a:r>
              <a:rPr lang="zh-CN" altLang="en-US" dirty="0"/>
              <a:t>）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[10:0] </a:t>
            </a:r>
            <a:r>
              <a:rPr lang="en-US" altLang="zh-CN" dirty="0" err="1"/>
              <a:t>ball_x_l</a:t>
            </a:r>
            <a:r>
              <a:rPr lang="en-US" altLang="zh-CN" dirty="0"/>
              <a:t>, </a:t>
            </a:r>
            <a:r>
              <a:rPr lang="en-US" altLang="zh-CN" dirty="0" err="1"/>
              <a:t>ball_x_r</a:t>
            </a:r>
            <a:r>
              <a:rPr lang="en-US" altLang="zh-CN" dirty="0"/>
              <a:t>; // ball left, right boundary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ball_y_t</a:t>
            </a:r>
            <a:r>
              <a:rPr lang="en-US" altLang="zh-CN" dirty="0"/>
              <a:t>, </a:t>
            </a:r>
            <a:r>
              <a:rPr lang="en-US" altLang="zh-CN" dirty="0" err="1"/>
              <a:t>ball_y_b</a:t>
            </a:r>
            <a:r>
              <a:rPr lang="en-US" altLang="zh-CN" dirty="0"/>
              <a:t>; // ball top, bottom boundary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ball_dx</a:t>
            </a:r>
            <a:r>
              <a:rPr lang="en-US" altLang="zh-CN" dirty="0"/>
              <a:t> , </a:t>
            </a:r>
            <a:r>
              <a:rPr lang="en-US" altLang="zh-CN" dirty="0" err="1"/>
              <a:t>ball_dy</a:t>
            </a:r>
            <a:r>
              <a:rPr lang="en-US" altLang="zh-CN" dirty="0"/>
              <a:t> ; // ball x, y </a:t>
            </a:r>
            <a:r>
              <a:rPr lang="zh-CN" altLang="en-US" dirty="0"/>
              <a:t>增量 </a:t>
            </a:r>
          </a:p>
          <a:p>
            <a:r>
              <a:rPr lang="zh-CN" altLang="en-US" dirty="0"/>
              <a:t>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new ball </a:t>
            </a:r>
            <a:r>
              <a:rPr lang="en-US" altLang="zh-CN" dirty="0" err="1"/>
              <a:t>x,y</a:t>
            </a:r>
            <a:r>
              <a:rPr lang="en-US" altLang="zh-CN" dirty="0"/>
              <a:t>-position </a:t>
            </a:r>
          </a:p>
          <a:p>
            <a:r>
              <a:rPr lang="en-US" altLang="zh-CN" dirty="0"/>
              <a:t>    always @(posedge </a:t>
            </a:r>
            <a:r>
              <a:rPr lang="en-US" altLang="zh-CN" dirty="0" err="1"/>
              <a:t>clk</a:t>
            </a:r>
            <a:r>
              <a:rPr lang="en-US" altLang="zh-CN" dirty="0"/>
              <a:t>, </a:t>
            </a:r>
            <a:r>
              <a:rPr lang="en-US" altLang="zh-CN" dirty="0" err="1"/>
              <a:t>posedge</a:t>
            </a:r>
            <a:r>
              <a:rPr lang="en-US" altLang="zh-CN" dirty="0"/>
              <a:t> reset)    begin</a:t>
            </a:r>
          </a:p>
          <a:p>
            <a:r>
              <a:rPr lang="en-US" altLang="zh-CN" dirty="0"/>
              <a:t>        if (reset)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ball_x_l</a:t>
            </a:r>
            <a:r>
              <a:rPr lang="en-US" altLang="zh-CN" dirty="0"/>
              <a:t> &lt;= BALL_X_L;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ball_y_t</a:t>
            </a:r>
            <a:r>
              <a:rPr lang="en-US" altLang="zh-CN" dirty="0"/>
              <a:t> &lt;= BALL_Y_T;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ball_dx</a:t>
            </a:r>
            <a:r>
              <a:rPr lang="en-US" altLang="zh-CN" dirty="0"/>
              <a:t>  &lt;= -1 * BALL_V;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ball_dy</a:t>
            </a:r>
            <a:r>
              <a:rPr lang="en-US" altLang="zh-CN" dirty="0"/>
              <a:t>  &lt;= -1 * BALL_V;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ball_x_l</a:t>
            </a:r>
            <a:r>
              <a:rPr lang="en-US" altLang="zh-CN" dirty="0"/>
              <a:t> &lt;= </a:t>
            </a:r>
            <a:r>
              <a:rPr lang="en-US" altLang="zh-CN" dirty="0" err="1"/>
              <a:t>ball_x_l</a:t>
            </a:r>
            <a:r>
              <a:rPr lang="en-US" altLang="zh-CN" dirty="0"/>
              <a:t> + </a:t>
            </a:r>
            <a:r>
              <a:rPr lang="en-US" altLang="zh-CN" dirty="0" err="1"/>
              <a:t>ball_dx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ball_y_t</a:t>
            </a:r>
            <a:r>
              <a:rPr lang="en-US" altLang="zh-CN" dirty="0"/>
              <a:t> &lt;= </a:t>
            </a:r>
            <a:r>
              <a:rPr lang="en-US" altLang="zh-CN" dirty="0" err="1"/>
              <a:t>ball_y_t</a:t>
            </a:r>
            <a:r>
              <a:rPr lang="en-US" altLang="zh-CN" dirty="0"/>
              <a:t> + </a:t>
            </a:r>
            <a:r>
              <a:rPr lang="en-US" altLang="zh-CN" dirty="0" err="1"/>
              <a:t>ball_dy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// ------------------ ball bounce back -----------------------</a:t>
            </a:r>
          </a:p>
          <a:p>
            <a:r>
              <a:rPr lang="en-US" altLang="zh-CN" dirty="0"/>
              <a:t>            if (</a:t>
            </a:r>
            <a:r>
              <a:rPr lang="en-US" altLang="zh-CN" dirty="0" err="1"/>
              <a:t>ball_y_t</a:t>
            </a:r>
            <a:r>
              <a:rPr lang="en-US" altLang="zh-CN" dirty="0"/>
              <a:t> &lt;= V_SYNC_START)              //reach top screen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ball_dy</a:t>
            </a:r>
            <a:r>
              <a:rPr lang="en-US" altLang="zh-CN" dirty="0"/>
              <a:t> &lt;= BALL_V;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ball_y_b</a:t>
            </a:r>
            <a:r>
              <a:rPr lang="en-US" altLang="zh-CN" dirty="0"/>
              <a:t> &gt;= V_SYNC_START + MAX_Y) //reach bottom screen 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ball_dy</a:t>
            </a:r>
            <a:r>
              <a:rPr lang="en-US" altLang="zh-CN" dirty="0"/>
              <a:t> &lt;= -1 * BALL_V;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ball_x_l</a:t>
            </a:r>
            <a:r>
              <a:rPr lang="en-US" altLang="zh-CN" dirty="0"/>
              <a:t> &lt;= WALL_X_R)             //reach left wall 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BALL_V;                                       </a:t>
            </a:r>
          </a:p>
          <a:p>
            <a:r>
              <a:rPr lang="en-US" altLang="zh-CN" dirty="0"/>
              <a:t>            else if ((</a:t>
            </a:r>
            <a:r>
              <a:rPr lang="en-US" altLang="zh-CN" dirty="0" err="1"/>
              <a:t>ball_x_r</a:t>
            </a:r>
            <a:r>
              <a:rPr lang="en-US" altLang="zh-CN" dirty="0"/>
              <a:t> &gt;= BAR_X_L) &amp;&amp;          //reach right bar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ball_x_r</a:t>
            </a:r>
            <a:r>
              <a:rPr lang="en-US" altLang="zh-CN" dirty="0"/>
              <a:t> &lt;= BAR_X_R) &amp;&amp;   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ball_y_b</a:t>
            </a:r>
            <a:r>
              <a:rPr lang="en-US" altLang="zh-CN" dirty="0"/>
              <a:t> &gt;= </a:t>
            </a:r>
            <a:r>
              <a:rPr lang="en-US" altLang="zh-CN" dirty="0" err="1"/>
              <a:t>bar_y_t</a:t>
            </a:r>
            <a:r>
              <a:rPr lang="en-US" altLang="zh-CN" dirty="0"/>
              <a:t>) &amp;&amp;  (</a:t>
            </a:r>
            <a:r>
              <a:rPr lang="en-US" altLang="zh-CN" dirty="0" err="1"/>
              <a:t>ball_y_t</a:t>
            </a:r>
            <a:r>
              <a:rPr lang="en-US" altLang="zh-CN" dirty="0"/>
              <a:t> &lt;= </a:t>
            </a:r>
            <a:r>
              <a:rPr lang="en-US" altLang="zh-CN" dirty="0" err="1"/>
              <a:t>bar_y_b</a:t>
            </a:r>
            <a:r>
              <a:rPr lang="en-US" altLang="zh-CN" dirty="0"/>
              <a:t>))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-1 * BALL_V;                             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ball_x_r</a:t>
            </a:r>
            <a:r>
              <a:rPr lang="en-US" altLang="zh-CN" dirty="0"/>
              <a:t> &gt;= H_SYNC_START + MAX_X) //reach right screen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-1 * BALL_V;            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end               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assign </a:t>
            </a:r>
            <a:r>
              <a:rPr lang="en-US" altLang="zh-CN" dirty="0" err="1"/>
              <a:t>ball_x_r</a:t>
            </a:r>
            <a:r>
              <a:rPr lang="en-US" altLang="zh-CN" dirty="0"/>
              <a:t> = </a:t>
            </a:r>
            <a:r>
              <a:rPr lang="en-US" altLang="zh-CN" dirty="0" err="1"/>
              <a:t>ball_x_l</a:t>
            </a:r>
            <a:r>
              <a:rPr lang="en-US" altLang="zh-CN" dirty="0"/>
              <a:t> + BALL_SIZE - 1; </a:t>
            </a:r>
          </a:p>
          <a:p>
            <a:r>
              <a:rPr lang="en-US" altLang="zh-CN" dirty="0"/>
              <a:t>     assign </a:t>
            </a:r>
            <a:r>
              <a:rPr lang="en-US" altLang="zh-CN" dirty="0" err="1"/>
              <a:t>ball_y_b</a:t>
            </a:r>
            <a:r>
              <a:rPr lang="en-US" altLang="zh-CN" dirty="0"/>
              <a:t> = </a:t>
            </a:r>
            <a:r>
              <a:rPr lang="en-US" altLang="zh-CN" dirty="0" err="1"/>
              <a:t>ball_y_t</a:t>
            </a:r>
            <a:r>
              <a:rPr lang="en-US" altLang="zh-CN" dirty="0"/>
              <a:t> + BALL_SIZE - 1;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logic [2:0] </a:t>
            </a:r>
            <a:r>
              <a:rPr lang="en-US" altLang="zh-CN" dirty="0" err="1"/>
              <a:t>rom_addr</a:t>
            </a:r>
            <a:r>
              <a:rPr lang="en-US" altLang="zh-CN" dirty="0"/>
              <a:t>, </a:t>
            </a:r>
            <a:r>
              <a:rPr lang="en-US" altLang="zh-CN" dirty="0" err="1"/>
              <a:t>rom_col</a:t>
            </a:r>
            <a:r>
              <a:rPr lang="en-US" altLang="zh-CN" dirty="0"/>
              <a:t>; // ROM</a:t>
            </a:r>
            <a:r>
              <a:rPr lang="zh-CN" altLang="en-US" dirty="0"/>
              <a:t>中</a:t>
            </a:r>
            <a:r>
              <a:rPr lang="en-US" altLang="zh-CN" dirty="0"/>
              <a:t>8</a:t>
            </a:r>
            <a:r>
              <a:rPr lang="zh-CN" altLang="en-US" dirty="0"/>
              <a:t>行、</a:t>
            </a:r>
            <a:r>
              <a:rPr lang="en-US" altLang="zh-CN" dirty="0"/>
              <a:t>8</a:t>
            </a:r>
            <a:r>
              <a:rPr lang="zh-CN" altLang="en-US" dirty="0"/>
              <a:t>列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</a:t>
            </a:r>
            <a:r>
              <a:rPr lang="en-US" altLang="zh-CN" dirty="0" err="1"/>
              <a:t>rom_bit</a:t>
            </a:r>
            <a:r>
              <a:rPr lang="en-US" altLang="zh-CN" dirty="0"/>
              <a:t>;                 // ROM</a:t>
            </a:r>
            <a:r>
              <a:rPr lang="zh-CN" altLang="en-US" dirty="0"/>
              <a:t>中每个像素值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[7:0] </a:t>
            </a:r>
            <a:r>
              <a:rPr lang="en-US" altLang="zh-CN" dirty="0" err="1"/>
              <a:t>rom_data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always_comb</a:t>
            </a:r>
            <a:r>
              <a:rPr lang="en-US" altLang="zh-CN" dirty="0"/>
              <a:t>       // image ROM </a:t>
            </a:r>
          </a:p>
          <a:p>
            <a:r>
              <a:rPr lang="en-US" altLang="zh-CN" dirty="0"/>
              <a:t>        case (</a:t>
            </a:r>
            <a:r>
              <a:rPr lang="en-US" altLang="zh-CN" dirty="0" err="1"/>
              <a:t>rom_addr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    3'h0: </a:t>
            </a:r>
            <a:r>
              <a:rPr lang="en-US" altLang="zh-CN" dirty="0" err="1"/>
              <a:t>rom_data</a:t>
            </a:r>
            <a:r>
              <a:rPr lang="en-US" altLang="zh-CN" dirty="0"/>
              <a:t> = 8'b0011_1100; //   **** </a:t>
            </a:r>
          </a:p>
          <a:p>
            <a:r>
              <a:rPr lang="en-US" altLang="zh-CN" dirty="0"/>
              <a:t>            3'h1: </a:t>
            </a:r>
            <a:r>
              <a:rPr lang="en-US" altLang="zh-CN" dirty="0" err="1"/>
              <a:t>rom_data</a:t>
            </a:r>
            <a:r>
              <a:rPr lang="en-US" altLang="zh-CN" dirty="0"/>
              <a:t> = 8'b0111_1110; //  ****** </a:t>
            </a:r>
          </a:p>
          <a:p>
            <a:r>
              <a:rPr lang="en-US" altLang="zh-CN" dirty="0"/>
              <a:t>            3'h2: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3'h3: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3'h4: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3'h5: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3'h6: </a:t>
            </a:r>
            <a:r>
              <a:rPr lang="en-US" altLang="zh-CN" dirty="0" err="1"/>
              <a:t>rom_data</a:t>
            </a:r>
            <a:r>
              <a:rPr lang="en-US" altLang="zh-CN" dirty="0"/>
              <a:t> = 8'b0111_1110; //  ****** </a:t>
            </a:r>
          </a:p>
          <a:p>
            <a:r>
              <a:rPr lang="en-US" altLang="zh-CN" dirty="0"/>
              <a:t>            3'h7: </a:t>
            </a:r>
            <a:r>
              <a:rPr lang="en-US" altLang="zh-CN" dirty="0" err="1"/>
              <a:t>rom_data</a:t>
            </a:r>
            <a:r>
              <a:rPr lang="en-US" altLang="zh-CN" dirty="0"/>
              <a:t> = 8'b0011_1100; //   **** 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endcase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rom_col</a:t>
            </a:r>
            <a:r>
              <a:rPr lang="en-US" altLang="zh-CN" dirty="0"/>
              <a:t>  = </a:t>
            </a:r>
            <a:r>
              <a:rPr lang="en-US" altLang="zh-CN" dirty="0" err="1"/>
              <a:t>pix_x</a:t>
            </a:r>
            <a:r>
              <a:rPr lang="en-US" altLang="zh-CN" dirty="0"/>
              <a:t>[2:0] - </a:t>
            </a:r>
            <a:r>
              <a:rPr lang="en-US" altLang="zh-CN" dirty="0" err="1"/>
              <a:t>ball_x_l</a:t>
            </a:r>
            <a:r>
              <a:rPr lang="en-US" altLang="zh-CN" dirty="0"/>
              <a:t>[2:0]; // ROM</a:t>
            </a:r>
            <a:r>
              <a:rPr lang="zh-CN" altLang="en-US" dirty="0"/>
              <a:t>列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rom_addr</a:t>
            </a:r>
            <a:r>
              <a:rPr lang="en-US" altLang="zh-CN" dirty="0"/>
              <a:t> = </a:t>
            </a:r>
            <a:r>
              <a:rPr lang="en-US" altLang="zh-CN" dirty="0" err="1"/>
              <a:t>pix_y</a:t>
            </a:r>
            <a:r>
              <a:rPr lang="en-US" altLang="zh-CN" dirty="0"/>
              <a:t>[2:0] - </a:t>
            </a:r>
            <a:r>
              <a:rPr lang="en-US" altLang="zh-CN" dirty="0" err="1"/>
              <a:t>ball_y_t</a:t>
            </a:r>
            <a:r>
              <a:rPr lang="en-US" altLang="zh-CN" dirty="0"/>
              <a:t>[2:0]; // ROM</a:t>
            </a:r>
            <a:r>
              <a:rPr lang="zh-CN" altLang="en-US" dirty="0"/>
              <a:t>行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rom_bit</a:t>
            </a:r>
            <a:r>
              <a:rPr lang="en-US" altLang="zh-CN" dirty="0"/>
              <a:t>  = </a:t>
            </a:r>
            <a:r>
              <a:rPr lang="en-US" altLang="zh-CN" dirty="0" err="1"/>
              <a:t>rom_data</a:t>
            </a:r>
            <a:r>
              <a:rPr lang="en-US" altLang="zh-CN" dirty="0"/>
              <a:t>[</a:t>
            </a:r>
            <a:r>
              <a:rPr lang="en-US" altLang="zh-CN" dirty="0" err="1"/>
              <a:t>rom_col</a:t>
            </a:r>
            <a:r>
              <a:rPr lang="en-US" altLang="zh-CN" dirty="0"/>
              <a:t>]; //</a:t>
            </a:r>
            <a:r>
              <a:rPr lang="en-US" altLang="zh-CN" dirty="0" err="1"/>
              <a:t>ROMaddr</a:t>
            </a:r>
            <a:r>
              <a:rPr lang="zh-CN" altLang="en-US" dirty="0"/>
              <a:t>行中</a:t>
            </a:r>
            <a:r>
              <a:rPr lang="en-US" altLang="zh-CN" dirty="0"/>
              <a:t>col</a:t>
            </a:r>
            <a:r>
              <a:rPr lang="zh-CN" altLang="en-US" dirty="0"/>
              <a:t>列值  </a:t>
            </a:r>
          </a:p>
          <a:p>
            <a:r>
              <a:rPr lang="zh-CN" altLang="en-US" dirty="0"/>
              <a:t> 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pixel within ball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ballOn</a:t>
            </a:r>
            <a:r>
              <a:rPr lang="en-US" altLang="zh-CN" dirty="0"/>
              <a:t> = ((</a:t>
            </a:r>
            <a:r>
              <a:rPr lang="en-US" altLang="zh-CN" dirty="0" err="1"/>
              <a:t>ball_x_l</a:t>
            </a:r>
            <a:r>
              <a:rPr lang="en-US" altLang="zh-CN" dirty="0"/>
              <a:t>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</a:t>
            </a:r>
            <a:r>
              <a:rPr lang="en-US" altLang="zh-CN" dirty="0" err="1"/>
              <a:t>ball_x_r</a:t>
            </a:r>
            <a:r>
              <a:rPr lang="en-US" altLang="zh-CN" dirty="0"/>
              <a:t>) &amp;&amp;  //</a:t>
            </a:r>
            <a:r>
              <a:rPr lang="zh-CN" altLang="en-US" dirty="0"/>
              <a:t>变量</a:t>
            </a:r>
          </a:p>
          <a:p>
            <a:r>
              <a:rPr lang="zh-CN" altLang="en-US" dirty="0"/>
              <a:t>                     </a:t>
            </a:r>
            <a:r>
              <a:rPr lang="en-US" altLang="zh-CN" dirty="0"/>
              <a:t>(</a:t>
            </a:r>
            <a:r>
              <a:rPr lang="en-US" altLang="zh-CN" dirty="0" err="1"/>
              <a:t>ball_y_t</a:t>
            </a:r>
            <a:r>
              <a:rPr lang="en-US" altLang="zh-CN" dirty="0"/>
              <a:t>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</a:t>
            </a:r>
            <a:r>
              <a:rPr lang="en-US" altLang="zh-CN" dirty="0" err="1"/>
              <a:t>ball_y_b</a:t>
            </a:r>
            <a:r>
              <a:rPr lang="en-US" altLang="zh-CN" dirty="0"/>
              <a:t>)) &amp;  //</a:t>
            </a:r>
            <a:r>
              <a:rPr lang="zh-CN" altLang="en-US" dirty="0"/>
              <a:t>变量 </a:t>
            </a:r>
          </a:p>
          <a:p>
            <a:r>
              <a:rPr lang="zh-CN" altLang="en-US" dirty="0"/>
              <a:t>                     </a:t>
            </a:r>
            <a:r>
              <a:rPr lang="en-US" altLang="zh-CN" dirty="0" err="1"/>
              <a:t>rom_bit</a:t>
            </a:r>
            <a:r>
              <a:rPr lang="en-US" altLang="zh-CN" dirty="0"/>
              <a:t>;  // round ball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ball_r</a:t>
            </a:r>
            <a:r>
              <a:rPr lang="en-US" altLang="zh-CN" dirty="0"/>
              <a:t> = 4'b1111;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ball_g</a:t>
            </a:r>
            <a:r>
              <a:rPr lang="en-US" altLang="zh-CN" dirty="0"/>
              <a:t> = 4'b0000;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ball_b</a:t>
            </a:r>
            <a:r>
              <a:rPr lang="en-US" altLang="zh-CN" dirty="0"/>
              <a:t> = 4'b0000; // red  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Fudan picture</a:t>
            </a:r>
          </a:p>
          <a:p>
            <a:r>
              <a:rPr lang="en-US" altLang="zh-CN" dirty="0"/>
              <a:t>    logic [10:0] C1, R1; //</a:t>
            </a:r>
            <a:r>
              <a:rPr lang="zh-CN" altLang="en-US" dirty="0"/>
              <a:t>图片左上角坐标（</a:t>
            </a:r>
            <a:r>
              <a:rPr lang="en-US" altLang="zh-CN" dirty="0"/>
              <a:t>C1, R1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C1 = (MAX_X - 320) / 2; //</a:t>
            </a:r>
            <a:r>
              <a:rPr lang="zh-CN" altLang="en-US" dirty="0"/>
              <a:t>水平居中</a:t>
            </a:r>
            <a:r>
              <a:rPr lang="en-US" altLang="zh-CN" dirty="0"/>
              <a:t>=160</a:t>
            </a:r>
          </a:p>
          <a:p>
            <a:r>
              <a:rPr lang="en-US" altLang="zh-CN" dirty="0"/>
              <a:t>    assign R1 = (MAX_Y - 320) / 2; //</a:t>
            </a:r>
            <a:r>
              <a:rPr lang="zh-CN" altLang="en-US" dirty="0"/>
              <a:t>垂直居中</a:t>
            </a:r>
            <a:r>
              <a:rPr lang="en-US" altLang="zh-CN" dirty="0"/>
              <a:t>=80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xPic</a:t>
            </a:r>
            <a:r>
              <a:rPr lang="en-US" altLang="zh-CN" dirty="0"/>
              <a:t>, </a:t>
            </a:r>
            <a:r>
              <a:rPr lang="en-US" altLang="zh-CN" dirty="0" err="1"/>
              <a:t>yPic</a:t>
            </a:r>
            <a:r>
              <a:rPr lang="en-US" altLang="zh-CN" dirty="0"/>
              <a:t>; //</a:t>
            </a:r>
            <a:r>
              <a:rPr lang="zh-CN" altLang="en-US" dirty="0"/>
              <a:t>图片内坐标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xPic</a:t>
            </a:r>
            <a:r>
              <a:rPr lang="en-US" altLang="zh-CN" dirty="0"/>
              <a:t> =  </a:t>
            </a:r>
            <a:r>
              <a:rPr lang="en-US" altLang="zh-CN" dirty="0" err="1"/>
              <a:t>pix_x</a:t>
            </a:r>
            <a:r>
              <a:rPr lang="en-US" altLang="zh-CN" dirty="0"/>
              <a:t> - H_SYNC_START - C1;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yPic</a:t>
            </a:r>
            <a:r>
              <a:rPr lang="en-US" altLang="zh-CN" dirty="0"/>
              <a:t> =  </a:t>
            </a:r>
            <a:r>
              <a:rPr lang="en-US" altLang="zh-CN" dirty="0" err="1"/>
              <a:t>pix_y</a:t>
            </a:r>
            <a:r>
              <a:rPr lang="en-US" altLang="zh-CN" dirty="0"/>
              <a:t> - V_SYNC_START - R1;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read picture data from ROM</a:t>
            </a:r>
          </a:p>
          <a:p>
            <a:r>
              <a:rPr lang="en-US" altLang="zh-CN" dirty="0"/>
              <a:t>    assign picAddr17 = 320 * </a:t>
            </a:r>
            <a:r>
              <a:rPr lang="en-US" altLang="zh-CN" dirty="0" err="1"/>
              <a:t>yPic</a:t>
            </a:r>
            <a:r>
              <a:rPr lang="en-US" altLang="zh-CN" dirty="0"/>
              <a:t> + </a:t>
            </a:r>
            <a:r>
              <a:rPr lang="en-US" altLang="zh-CN" dirty="0" err="1"/>
              <a:t>xPic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picOn</a:t>
            </a:r>
            <a:r>
              <a:rPr lang="en-US" altLang="zh-CN" dirty="0"/>
              <a:t> = ((</a:t>
            </a:r>
            <a:r>
              <a:rPr lang="en-US" altLang="zh-CN" dirty="0" err="1"/>
              <a:t>pix_x</a:t>
            </a:r>
            <a:r>
              <a:rPr lang="en-US" altLang="zh-CN" dirty="0"/>
              <a:t> &gt; H_SYNC_START+C1)     &amp;&amp;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pix_x</a:t>
            </a:r>
            <a:r>
              <a:rPr lang="en-US" altLang="zh-CN" dirty="0"/>
              <a:t> &lt; H_SYNC_START+C1+320) &amp;&amp;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pix_y</a:t>
            </a:r>
            <a:r>
              <a:rPr lang="en-US" altLang="zh-CN" dirty="0"/>
              <a:t> &gt; V_SYNC_START+R1)     &amp;&amp; 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pix_y</a:t>
            </a:r>
            <a:r>
              <a:rPr lang="en-US" altLang="zh-CN" dirty="0"/>
              <a:t> &lt; V_SYNC_START+R1+320));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pic_r</a:t>
            </a:r>
            <a:r>
              <a:rPr lang="en-US" altLang="zh-CN" dirty="0"/>
              <a:t> = </a:t>
            </a:r>
            <a:r>
              <a:rPr lang="en-US" altLang="zh-CN" dirty="0" err="1"/>
              <a:t>picData</a:t>
            </a:r>
            <a:r>
              <a:rPr lang="en-US" altLang="zh-CN" dirty="0"/>
              <a:t>[11:8]; // 4bits red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pic_g</a:t>
            </a:r>
            <a:r>
              <a:rPr lang="en-US" altLang="zh-CN" dirty="0"/>
              <a:t> = </a:t>
            </a:r>
            <a:r>
              <a:rPr lang="en-US" altLang="zh-CN" dirty="0" err="1"/>
              <a:t>picData</a:t>
            </a:r>
            <a:r>
              <a:rPr lang="en-US" altLang="zh-CN" dirty="0"/>
              <a:t>[7:4];  // 4bits green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pic_b</a:t>
            </a:r>
            <a:r>
              <a:rPr lang="en-US" altLang="zh-CN" dirty="0"/>
              <a:t> = </a:t>
            </a:r>
            <a:r>
              <a:rPr lang="en-US" altLang="zh-CN" dirty="0" err="1"/>
              <a:t>picData</a:t>
            </a:r>
            <a:r>
              <a:rPr lang="en-US" altLang="zh-CN" dirty="0"/>
              <a:t>[3:0];  // 4bits blue  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always_comb</a:t>
            </a:r>
            <a:r>
              <a:rPr lang="en-US" altLang="zh-CN" dirty="0"/>
              <a:t>   // ===== </a:t>
            </a:r>
            <a:r>
              <a:rPr lang="en-US" altLang="zh-CN" dirty="0" err="1"/>
              <a:t>rgb</a:t>
            </a:r>
            <a:r>
              <a:rPr lang="en-US" altLang="zh-CN" dirty="0"/>
              <a:t> </a:t>
            </a:r>
            <a:r>
              <a:rPr lang="zh-CN" altLang="en-US" dirty="0"/>
              <a:t>输出 </a:t>
            </a:r>
            <a:r>
              <a:rPr lang="en-US" altLang="zh-CN" dirty="0"/>
              <a:t>======</a:t>
            </a:r>
          </a:p>
          <a:p>
            <a:r>
              <a:rPr lang="en-US" altLang="zh-CN" dirty="0"/>
              <a:t>        if (~</a:t>
            </a:r>
            <a:r>
              <a:rPr lang="en-US" altLang="zh-CN" dirty="0" err="1"/>
              <a:t>videoOn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4'b0000; // blank</a:t>
            </a:r>
          </a:p>
          <a:p>
            <a:r>
              <a:rPr lang="en-US" altLang="zh-CN" dirty="0"/>
              <a:t>            green = 4'b0000; // blank</a:t>
            </a:r>
          </a:p>
          <a:p>
            <a:r>
              <a:rPr lang="en-US" altLang="zh-CN" dirty="0"/>
              <a:t>            blue  = 4'b0000; // blank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wallOn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wall_r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wall_g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wall_b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ball_g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barOn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bar_r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bar_g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bar_b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picOn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pic_r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pic_g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pic_b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begin // gray background</a:t>
            </a:r>
          </a:p>
          <a:p>
            <a:r>
              <a:rPr lang="en-US" altLang="zh-CN" dirty="0"/>
              <a:t>            red   = 4'b1110; </a:t>
            </a:r>
          </a:p>
          <a:p>
            <a:r>
              <a:rPr lang="en-US" altLang="zh-CN" dirty="0"/>
              <a:t>            green = 4'b1110; </a:t>
            </a:r>
          </a:p>
          <a:p>
            <a:r>
              <a:rPr lang="en-US" altLang="zh-CN" dirty="0"/>
              <a:t>            blue  = 4'b1110;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8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pingpong_screen_pic_Top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input  logic CLK100MHZ, BTND, //</a:t>
            </a:r>
            <a:r>
              <a:rPr lang="zh-CN" altLang="en-US" dirty="0"/>
              <a:t>为了操作方便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BTNU, BTNC,    // </a:t>
            </a:r>
            <a:r>
              <a:rPr lang="zh-CN" altLang="en-US" dirty="0"/>
              <a:t>控制</a:t>
            </a:r>
            <a:r>
              <a:rPr lang="en-US" altLang="zh-CN" dirty="0"/>
              <a:t>Bar</a:t>
            </a:r>
            <a:r>
              <a:rPr lang="zh-CN" altLang="en-US" dirty="0"/>
              <a:t>上下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VGA_HS, VGA_VS,</a:t>
            </a:r>
          </a:p>
          <a:p>
            <a:r>
              <a:rPr lang="en-US" altLang="zh-CN" dirty="0"/>
              <a:t>    output logic [3:0] VGA_R, VGA_G, VGA_B);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clk25MHz, clk60Hz, </a:t>
            </a:r>
            <a:r>
              <a:rPr lang="en-US" altLang="zh-CN" dirty="0" err="1"/>
              <a:t>videoOn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pixel_x</a:t>
            </a:r>
            <a:r>
              <a:rPr lang="en-US" altLang="zh-CN" dirty="0"/>
              <a:t>, </a:t>
            </a:r>
            <a:r>
              <a:rPr lang="en-US" altLang="zh-CN" dirty="0" err="1"/>
              <a:t>pixel_y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clkDiv</a:t>
            </a:r>
            <a:r>
              <a:rPr lang="en-US" altLang="zh-CN" dirty="0"/>
              <a:t> C1(.</a:t>
            </a:r>
            <a:r>
              <a:rPr lang="en-US" altLang="zh-CN" dirty="0" err="1"/>
              <a:t>clk</a:t>
            </a:r>
            <a:r>
              <a:rPr lang="en-US" altLang="zh-CN" dirty="0"/>
              <a:t>(CLK100MHZ), .</a:t>
            </a:r>
            <a:r>
              <a:rPr lang="en-US" altLang="zh-CN" dirty="0" err="1"/>
              <a:t>clr</a:t>
            </a:r>
            <a:r>
              <a:rPr lang="en-US" altLang="zh-CN" dirty="0"/>
              <a:t>(BTND), </a:t>
            </a:r>
          </a:p>
          <a:p>
            <a:r>
              <a:rPr lang="en-US" altLang="zh-CN" dirty="0"/>
              <a:t>              .clk25MHz(clk25MHz));</a:t>
            </a:r>
          </a:p>
          <a:p>
            <a:r>
              <a:rPr lang="en-US" altLang="zh-CN" dirty="0"/>
              <a:t>       </a:t>
            </a:r>
          </a:p>
          <a:p>
            <a:r>
              <a:rPr lang="en-US" altLang="zh-CN" dirty="0"/>
              <a:t>    VGA640x480 V1(.</a:t>
            </a:r>
            <a:r>
              <a:rPr lang="en-US" altLang="zh-CN" dirty="0" err="1"/>
              <a:t>clk</a:t>
            </a:r>
            <a:r>
              <a:rPr lang="en-US" altLang="zh-CN" dirty="0"/>
              <a:t>(clk25MHz), .</a:t>
            </a:r>
            <a:r>
              <a:rPr lang="en-US" altLang="zh-CN" dirty="0" err="1"/>
              <a:t>clr</a:t>
            </a:r>
            <a:r>
              <a:rPr lang="en-US" altLang="zh-CN" dirty="0"/>
              <a:t>(BTND),  // Input</a:t>
            </a:r>
          </a:p>
          <a:p>
            <a:r>
              <a:rPr lang="en-US" altLang="zh-CN" dirty="0"/>
              <a:t>        .</a:t>
            </a:r>
            <a:r>
              <a:rPr lang="en-US" altLang="zh-CN" dirty="0" err="1"/>
              <a:t>hSync</a:t>
            </a:r>
            <a:r>
              <a:rPr lang="en-US" altLang="zh-CN" dirty="0"/>
              <a:t>(VGA_HS),   .</a:t>
            </a:r>
            <a:r>
              <a:rPr lang="en-US" altLang="zh-CN" dirty="0" err="1"/>
              <a:t>vSync</a:t>
            </a:r>
            <a:r>
              <a:rPr lang="en-US" altLang="zh-CN" dirty="0"/>
              <a:t>(VGA_VS),      // Output ***</a:t>
            </a:r>
          </a:p>
          <a:p>
            <a:r>
              <a:rPr lang="en-US" altLang="zh-CN" dirty="0"/>
              <a:t>        .</a:t>
            </a:r>
            <a:r>
              <a:rPr lang="en-US" altLang="zh-CN" dirty="0" err="1"/>
              <a:t>xPixel</a:t>
            </a:r>
            <a:r>
              <a:rPr lang="en-US" altLang="zh-CN" dirty="0"/>
              <a:t>(</a:t>
            </a:r>
            <a:r>
              <a:rPr lang="en-US" altLang="zh-CN" dirty="0" err="1"/>
              <a:t>pixel_x</a:t>
            </a:r>
            <a:r>
              <a:rPr lang="en-US" altLang="zh-CN" dirty="0"/>
              <a:t>), .</a:t>
            </a:r>
            <a:r>
              <a:rPr lang="en-US" altLang="zh-CN" dirty="0" err="1"/>
              <a:t>yPixel</a:t>
            </a:r>
            <a:r>
              <a:rPr lang="en-US" altLang="zh-CN" dirty="0"/>
              <a:t>(</a:t>
            </a:r>
            <a:r>
              <a:rPr lang="en-US" altLang="zh-CN" dirty="0" err="1"/>
              <a:t>pixel_y</a:t>
            </a:r>
            <a:r>
              <a:rPr lang="en-US" altLang="zh-CN" dirty="0"/>
              <a:t>),    // Output</a:t>
            </a:r>
          </a:p>
          <a:p>
            <a:r>
              <a:rPr lang="en-US" altLang="zh-CN" dirty="0"/>
              <a:t>        .</a:t>
            </a:r>
            <a:r>
              <a:rPr lang="en-US" altLang="zh-CN" dirty="0" err="1"/>
              <a:t>displayOn</a:t>
            </a:r>
            <a:r>
              <a:rPr lang="en-US" altLang="zh-CN" dirty="0"/>
              <a:t>(</a:t>
            </a:r>
            <a:r>
              <a:rPr lang="en-US" altLang="zh-CN" dirty="0" err="1"/>
              <a:t>videoOn</a:t>
            </a:r>
            <a:r>
              <a:rPr lang="en-US" altLang="zh-CN" dirty="0"/>
              <a:t>));                  // Output            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clk60Hz C2(.</a:t>
            </a:r>
            <a:r>
              <a:rPr lang="en-US" altLang="zh-CN" dirty="0" err="1"/>
              <a:t>clk</a:t>
            </a:r>
            <a:r>
              <a:rPr lang="en-US" altLang="zh-CN" dirty="0"/>
              <a:t>(CLK100MHZ), .</a:t>
            </a:r>
            <a:r>
              <a:rPr lang="en-US" altLang="zh-CN" dirty="0" err="1"/>
              <a:t>clr</a:t>
            </a:r>
            <a:r>
              <a:rPr lang="en-US" altLang="zh-CN" dirty="0"/>
              <a:t>(BTND), .clk60Hz(clk60Hz));        </a:t>
            </a:r>
          </a:p>
          <a:p>
            <a:endParaRPr lang="en-US" altLang="zh-CN" dirty="0"/>
          </a:p>
          <a:p>
            <a:r>
              <a:rPr lang="en-US" altLang="zh-CN" dirty="0"/>
              <a:t>    logic [16:0] addr17;</a:t>
            </a:r>
          </a:p>
          <a:p>
            <a:r>
              <a:rPr lang="en-US" altLang="zh-CN" dirty="0"/>
              <a:t>    logic [11:0] data;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ROM : </a:t>
            </a:r>
            <a:r>
              <a:rPr lang="zh-CN" altLang="en-US" dirty="0"/>
              <a:t>给地址，就输出一个像素的</a:t>
            </a:r>
            <a:r>
              <a:rPr lang="en-US" altLang="zh-CN" dirty="0"/>
              <a:t>12</a:t>
            </a:r>
            <a:r>
              <a:rPr lang="zh-CN" altLang="en-US" dirty="0"/>
              <a:t>位颜色值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Fudan320x320 F1(.</a:t>
            </a:r>
            <a:r>
              <a:rPr lang="en-US" altLang="zh-CN" dirty="0" err="1"/>
              <a:t>clka</a:t>
            </a:r>
            <a:r>
              <a:rPr lang="en-US" altLang="zh-CN" dirty="0"/>
              <a:t>(clk25MHz), //</a:t>
            </a:r>
            <a:r>
              <a:rPr lang="zh-CN" altLang="en-US" dirty="0"/>
              <a:t>与</a:t>
            </a:r>
            <a:r>
              <a:rPr lang="en-US" altLang="zh-CN" dirty="0"/>
              <a:t>VGA640x480</a:t>
            </a:r>
            <a:r>
              <a:rPr lang="zh-CN" altLang="en-US" dirty="0"/>
              <a:t>模块</a:t>
            </a:r>
            <a:r>
              <a:rPr lang="en-US" altLang="zh-CN" dirty="0" err="1"/>
              <a:t>clk</a:t>
            </a:r>
            <a:r>
              <a:rPr lang="zh-CN" altLang="en-US" dirty="0"/>
              <a:t>一致</a:t>
            </a:r>
          </a:p>
          <a:p>
            <a:r>
              <a:rPr lang="zh-CN" altLang="en-US" dirty="0"/>
              <a:t>                    </a:t>
            </a:r>
            <a:r>
              <a:rPr lang="en-US" altLang="zh-CN" dirty="0"/>
              <a:t>.addra(addr17),  // input [16:0]</a:t>
            </a:r>
          </a:p>
          <a:p>
            <a:r>
              <a:rPr lang="en-US" altLang="zh-CN" dirty="0"/>
              <a:t>                    .</a:t>
            </a:r>
            <a:r>
              <a:rPr lang="en-US" altLang="zh-CN" dirty="0" err="1"/>
              <a:t>douta</a:t>
            </a:r>
            <a:r>
              <a:rPr lang="en-US" altLang="zh-CN" dirty="0"/>
              <a:t>(data) );  // output [11:0]-12</a:t>
            </a:r>
            <a:r>
              <a:rPr lang="zh-CN" altLang="en-US" dirty="0"/>
              <a:t>位颜色      </a:t>
            </a:r>
          </a:p>
          <a:p>
            <a:r>
              <a:rPr lang="zh-CN" altLang="en-US" dirty="0"/>
              <a:t>   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pingpong_screen_pic</a:t>
            </a:r>
            <a:r>
              <a:rPr lang="en-US" altLang="zh-CN" dirty="0"/>
              <a:t> P1(.</a:t>
            </a:r>
            <a:r>
              <a:rPr lang="en-US" altLang="zh-CN" dirty="0" err="1"/>
              <a:t>clk</a:t>
            </a:r>
            <a:r>
              <a:rPr lang="en-US" altLang="zh-CN" dirty="0"/>
              <a:t>(clk60Hz), .reset(BTND),</a:t>
            </a:r>
          </a:p>
          <a:p>
            <a:r>
              <a:rPr lang="en-US" altLang="zh-CN" dirty="0"/>
              <a:t>                    .</a:t>
            </a:r>
            <a:r>
              <a:rPr lang="en-US" altLang="zh-CN" dirty="0" err="1"/>
              <a:t>btnUp</a:t>
            </a:r>
            <a:r>
              <a:rPr lang="en-US" altLang="zh-CN" dirty="0"/>
              <a:t>(BTNU), .</a:t>
            </a:r>
            <a:r>
              <a:rPr lang="en-US" altLang="zh-CN" dirty="0" err="1"/>
              <a:t>btnDown</a:t>
            </a:r>
            <a:r>
              <a:rPr lang="en-US" altLang="zh-CN" dirty="0"/>
              <a:t>(BTNC),</a:t>
            </a:r>
          </a:p>
          <a:p>
            <a:r>
              <a:rPr lang="en-US" altLang="zh-CN" dirty="0"/>
              <a:t>                    .</a:t>
            </a:r>
            <a:r>
              <a:rPr lang="en-US" altLang="zh-CN" dirty="0" err="1"/>
              <a:t>videoOn</a:t>
            </a:r>
            <a:r>
              <a:rPr lang="en-US" altLang="zh-CN" dirty="0"/>
              <a:t>(</a:t>
            </a:r>
            <a:r>
              <a:rPr lang="en-US" altLang="zh-CN" dirty="0" err="1"/>
              <a:t>videoOn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 .</a:t>
            </a:r>
            <a:r>
              <a:rPr lang="en-US" altLang="zh-CN" dirty="0" err="1"/>
              <a:t>pix_x</a:t>
            </a:r>
            <a:r>
              <a:rPr lang="en-US" altLang="zh-CN" dirty="0"/>
              <a:t>(</a:t>
            </a:r>
            <a:r>
              <a:rPr lang="en-US" altLang="zh-CN" dirty="0" err="1"/>
              <a:t>pixel_x</a:t>
            </a:r>
            <a:r>
              <a:rPr lang="en-US" altLang="zh-CN" dirty="0"/>
              <a:t>), .</a:t>
            </a:r>
            <a:r>
              <a:rPr lang="en-US" altLang="zh-CN" dirty="0" err="1"/>
              <a:t>pix_y</a:t>
            </a:r>
            <a:r>
              <a:rPr lang="en-US" altLang="zh-CN" dirty="0"/>
              <a:t>(</a:t>
            </a:r>
            <a:r>
              <a:rPr lang="en-US" altLang="zh-CN" dirty="0" err="1"/>
              <a:t>pixel_y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 .red(VGA_R),         // Output ***</a:t>
            </a:r>
          </a:p>
          <a:p>
            <a:r>
              <a:rPr lang="en-US" altLang="zh-CN" dirty="0"/>
              <a:t>                    .green(VGA_G),       // Output ***</a:t>
            </a:r>
          </a:p>
          <a:p>
            <a:r>
              <a:rPr lang="en-US" altLang="zh-CN" dirty="0"/>
              <a:t>                    .blue(VGA_B),        // Output ***</a:t>
            </a:r>
          </a:p>
          <a:p>
            <a:r>
              <a:rPr lang="en-US" altLang="zh-CN" dirty="0"/>
              <a:t>                    .</a:t>
            </a:r>
            <a:r>
              <a:rPr lang="en-US" altLang="zh-CN" dirty="0" err="1"/>
              <a:t>picData</a:t>
            </a:r>
            <a:r>
              <a:rPr lang="en-US" altLang="zh-CN" dirty="0"/>
              <a:t>(data),</a:t>
            </a:r>
          </a:p>
          <a:p>
            <a:r>
              <a:rPr lang="en-US" altLang="zh-CN" dirty="0"/>
              <a:t>                    .picAddr17(addr17)); // Output                                         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02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Programming FPGAs Getting Started with Verilog by Simon Monk.pdf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532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pingpong_music_Top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CLK100MHZ, BTND, //</a:t>
            </a:r>
            <a:r>
              <a:rPr lang="zh-CN" altLang="en-US" dirty="0"/>
              <a:t>为了操作方便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BTNU, BTNC,    // </a:t>
            </a:r>
            <a:r>
              <a:rPr lang="zh-CN" altLang="en-US" dirty="0"/>
              <a:t>控制</a:t>
            </a:r>
            <a:r>
              <a:rPr lang="en-US" altLang="zh-CN" dirty="0"/>
              <a:t>Bar</a:t>
            </a:r>
            <a:r>
              <a:rPr lang="zh-CN" altLang="en-US" dirty="0"/>
              <a:t>上下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VGA_HS, VGA_VS,</a:t>
            </a:r>
          </a:p>
          <a:p>
            <a:r>
              <a:rPr lang="en-US" altLang="zh-CN" dirty="0"/>
              <a:t>    output logic [3:0] VGA_R, VGA_G, VGA_B,</a:t>
            </a:r>
          </a:p>
          <a:p>
            <a:r>
              <a:rPr lang="en-US" altLang="zh-CN" dirty="0"/>
              <a:t>    output logic AUD_PWM, // Open-drain output</a:t>
            </a:r>
          </a:p>
          <a:p>
            <a:r>
              <a:rPr lang="en-US" altLang="zh-CN" dirty="0"/>
              <a:t>    output logic AUD_SD); // Analog filter </a:t>
            </a:r>
            <a:r>
              <a:rPr lang="en-US" altLang="zh-CN" dirty="0" err="1"/>
              <a:t>ShutDown</a:t>
            </a:r>
            <a:r>
              <a:rPr lang="en-US" altLang="zh-CN" dirty="0"/>
              <a:t> input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clk25MHz, clk60Hz, </a:t>
            </a:r>
            <a:r>
              <a:rPr lang="en-US" altLang="zh-CN" dirty="0" err="1"/>
              <a:t>videoOn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pixel_x</a:t>
            </a:r>
            <a:r>
              <a:rPr lang="en-US" altLang="zh-CN" dirty="0"/>
              <a:t>, </a:t>
            </a:r>
            <a:r>
              <a:rPr lang="en-US" altLang="zh-CN" dirty="0" err="1"/>
              <a:t>pixel_y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clkDiv</a:t>
            </a:r>
            <a:r>
              <a:rPr lang="en-US" altLang="zh-CN" dirty="0"/>
              <a:t> C1(.</a:t>
            </a:r>
            <a:r>
              <a:rPr lang="en-US" altLang="zh-CN" dirty="0" err="1"/>
              <a:t>clk</a:t>
            </a:r>
            <a:r>
              <a:rPr lang="en-US" altLang="zh-CN" dirty="0"/>
              <a:t>(CLK100MHZ), .</a:t>
            </a:r>
            <a:r>
              <a:rPr lang="en-US" altLang="zh-CN" dirty="0" err="1"/>
              <a:t>clr</a:t>
            </a:r>
            <a:r>
              <a:rPr lang="en-US" altLang="zh-CN" dirty="0"/>
              <a:t>(BTND), </a:t>
            </a:r>
          </a:p>
          <a:p>
            <a:r>
              <a:rPr lang="en-US" altLang="zh-CN" dirty="0"/>
              <a:t>              .clk25MHz(clk25MHz));   // output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VGA640x480 V1(.</a:t>
            </a:r>
            <a:r>
              <a:rPr lang="en-US" altLang="zh-CN" dirty="0" err="1"/>
              <a:t>clk</a:t>
            </a:r>
            <a:r>
              <a:rPr lang="en-US" altLang="zh-CN" dirty="0"/>
              <a:t>(clk25MHz),  .</a:t>
            </a:r>
            <a:r>
              <a:rPr lang="en-US" altLang="zh-CN" dirty="0" err="1"/>
              <a:t>clr</a:t>
            </a:r>
            <a:r>
              <a:rPr lang="en-US" altLang="zh-CN" dirty="0"/>
              <a:t>(BTND),</a:t>
            </a:r>
          </a:p>
          <a:p>
            <a:r>
              <a:rPr lang="en-US" altLang="zh-CN" dirty="0"/>
              <a:t>             .</a:t>
            </a:r>
            <a:r>
              <a:rPr lang="en-US" altLang="zh-CN" dirty="0" err="1"/>
              <a:t>hSync</a:t>
            </a:r>
            <a:r>
              <a:rPr lang="en-US" altLang="zh-CN" dirty="0"/>
              <a:t>(VGA_HS),   .</a:t>
            </a:r>
            <a:r>
              <a:rPr lang="en-US" altLang="zh-CN" dirty="0" err="1"/>
              <a:t>vSync</a:t>
            </a:r>
            <a:r>
              <a:rPr lang="en-US" altLang="zh-CN" dirty="0"/>
              <a:t>(VGA_VS),   // output ***</a:t>
            </a:r>
          </a:p>
          <a:p>
            <a:r>
              <a:rPr lang="en-US" altLang="zh-CN" dirty="0"/>
              <a:t>             .</a:t>
            </a:r>
            <a:r>
              <a:rPr lang="en-US" altLang="zh-CN" dirty="0" err="1"/>
              <a:t>xPixel</a:t>
            </a:r>
            <a:r>
              <a:rPr lang="en-US" altLang="zh-CN" dirty="0"/>
              <a:t>(</a:t>
            </a:r>
            <a:r>
              <a:rPr lang="en-US" altLang="zh-CN" dirty="0" err="1"/>
              <a:t>pixel_x</a:t>
            </a:r>
            <a:r>
              <a:rPr lang="en-US" altLang="zh-CN" dirty="0"/>
              <a:t>), .</a:t>
            </a:r>
            <a:r>
              <a:rPr lang="en-US" altLang="zh-CN" dirty="0" err="1"/>
              <a:t>yPixel</a:t>
            </a:r>
            <a:r>
              <a:rPr lang="en-US" altLang="zh-CN" dirty="0"/>
              <a:t>(</a:t>
            </a:r>
            <a:r>
              <a:rPr lang="en-US" altLang="zh-CN" dirty="0" err="1"/>
              <a:t>pixel_y</a:t>
            </a:r>
            <a:r>
              <a:rPr lang="en-US" altLang="zh-CN" dirty="0"/>
              <a:t>), // output</a:t>
            </a:r>
          </a:p>
          <a:p>
            <a:r>
              <a:rPr lang="en-US" altLang="zh-CN" dirty="0"/>
              <a:t>             .displayOn(</a:t>
            </a:r>
            <a:r>
              <a:rPr lang="en-US" altLang="zh-CN" dirty="0" err="1"/>
              <a:t>videoOn</a:t>
            </a:r>
            <a:r>
              <a:rPr lang="en-US" altLang="zh-CN" dirty="0"/>
              <a:t>));               // output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clk60Hz C2(.</a:t>
            </a:r>
            <a:r>
              <a:rPr lang="en-US" altLang="zh-CN" dirty="0" err="1"/>
              <a:t>clk</a:t>
            </a:r>
            <a:r>
              <a:rPr lang="en-US" altLang="zh-CN" dirty="0"/>
              <a:t>(CLK100MHZ), .</a:t>
            </a:r>
            <a:r>
              <a:rPr lang="en-US" altLang="zh-CN" dirty="0" err="1"/>
              <a:t>clr</a:t>
            </a:r>
            <a:r>
              <a:rPr lang="en-US" altLang="zh-CN" dirty="0"/>
              <a:t>(BTND), .clk60Hz(clk60Hz));      </a:t>
            </a:r>
          </a:p>
          <a:p>
            <a:endParaRPr lang="en-US" altLang="zh-CN" dirty="0"/>
          </a:p>
          <a:p>
            <a:r>
              <a:rPr lang="en-US" altLang="zh-CN" dirty="0"/>
              <a:t>    logic [16:0] addr17;</a:t>
            </a:r>
          </a:p>
          <a:p>
            <a:r>
              <a:rPr lang="en-US" altLang="zh-CN" dirty="0"/>
              <a:t>    logic [11:0] data;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ROM: </a:t>
            </a:r>
            <a:r>
              <a:rPr lang="zh-CN" altLang="en-US" dirty="0"/>
              <a:t>给地址，就输出一个像素的</a:t>
            </a:r>
            <a:r>
              <a:rPr lang="en-US" altLang="zh-CN" dirty="0"/>
              <a:t>12</a:t>
            </a:r>
            <a:r>
              <a:rPr lang="zh-CN" altLang="en-US" dirty="0"/>
              <a:t>位颜色值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Fudan320x320 F1(.</a:t>
            </a:r>
            <a:r>
              <a:rPr lang="en-US" altLang="zh-CN" dirty="0" err="1"/>
              <a:t>clka</a:t>
            </a:r>
            <a:r>
              <a:rPr lang="en-US" altLang="zh-CN" dirty="0"/>
              <a:t>(clk25MHz), // </a:t>
            </a:r>
            <a:r>
              <a:rPr lang="zh-CN" altLang="en-US" dirty="0"/>
              <a:t>仅同步</a:t>
            </a:r>
          </a:p>
          <a:p>
            <a:r>
              <a:rPr lang="zh-CN" altLang="en-US" dirty="0"/>
              <a:t>                    </a:t>
            </a:r>
            <a:r>
              <a:rPr lang="en-US" altLang="zh-CN" dirty="0"/>
              <a:t>.addra(addr17),  // input [16:0]</a:t>
            </a:r>
          </a:p>
          <a:p>
            <a:r>
              <a:rPr lang="en-US" altLang="zh-CN" dirty="0"/>
              <a:t>                    .</a:t>
            </a:r>
            <a:r>
              <a:rPr lang="en-US" altLang="zh-CN" dirty="0" err="1"/>
              <a:t>douta</a:t>
            </a:r>
            <a:r>
              <a:rPr lang="en-US" altLang="zh-CN" dirty="0"/>
              <a:t>(data) );  // output 12</a:t>
            </a:r>
            <a:r>
              <a:rPr lang="zh-CN" altLang="en-US" dirty="0"/>
              <a:t>位颜色      </a:t>
            </a:r>
          </a:p>
          <a:p>
            <a:r>
              <a:rPr lang="zh-CN" altLang="en-US" dirty="0"/>
              <a:t>                         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pingpong_screen_pic</a:t>
            </a:r>
            <a:r>
              <a:rPr lang="en-US" altLang="zh-CN" dirty="0"/>
              <a:t> P1(.</a:t>
            </a:r>
            <a:r>
              <a:rPr lang="en-US" altLang="zh-CN" dirty="0" err="1"/>
              <a:t>clk</a:t>
            </a:r>
            <a:r>
              <a:rPr lang="en-US" altLang="zh-CN" dirty="0"/>
              <a:t>(clk60Hz), .reset(BTND),</a:t>
            </a:r>
          </a:p>
          <a:p>
            <a:r>
              <a:rPr lang="en-US" altLang="zh-CN" dirty="0"/>
              <a:t>                    .</a:t>
            </a:r>
            <a:r>
              <a:rPr lang="en-US" altLang="zh-CN" dirty="0" err="1"/>
              <a:t>btnUp</a:t>
            </a:r>
            <a:r>
              <a:rPr lang="en-US" altLang="zh-CN" dirty="0"/>
              <a:t>(BTNU), .</a:t>
            </a:r>
            <a:r>
              <a:rPr lang="en-US" altLang="zh-CN" dirty="0" err="1"/>
              <a:t>btnDown</a:t>
            </a:r>
            <a:r>
              <a:rPr lang="en-US" altLang="zh-CN" dirty="0"/>
              <a:t>(BTNC),</a:t>
            </a:r>
          </a:p>
          <a:p>
            <a:r>
              <a:rPr lang="en-US" altLang="zh-CN" dirty="0"/>
              <a:t>                    .</a:t>
            </a:r>
            <a:r>
              <a:rPr lang="en-US" altLang="zh-CN" dirty="0" err="1"/>
              <a:t>videoOn</a:t>
            </a:r>
            <a:r>
              <a:rPr lang="en-US" altLang="zh-CN" dirty="0"/>
              <a:t>(</a:t>
            </a:r>
            <a:r>
              <a:rPr lang="en-US" altLang="zh-CN" dirty="0" err="1"/>
              <a:t>videoOn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 .</a:t>
            </a:r>
            <a:r>
              <a:rPr lang="en-US" altLang="zh-CN" dirty="0" err="1"/>
              <a:t>pix_x</a:t>
            </a:r>
            <a:r>
              <a:rPr lang="en-US" altLang="zh-CN" dirty="0"/>
              <a:t>(</a:t>
            </a:r>
            <a:r>
              <a:rPr lang="en-US" altLang="zh-CN" dirty="0" err="1"/>
              <a:t>pixel_x</a:t>
            </a:r>
            <a:r>
              <a:rPr lang="en-US" altLang="zh-CN" dirty="0"/>
              <a:t>), .</a:t>
            </a:r>
            <a:r>
              <a:rPr lang="en-US" altLang="zh-CN" dirty="0" err="1"/>
              <a:t>pix_y</a:t>
            </a:r>
            <a:r>
              <a:rPr lang="en-US" altLang="zh-CN" dirty="0"/>
              <a:t>(</a:t>
            </a:r>
            <a:r>
              <a:rPr lang="en-US" altLang="zh-CN" dirty="0" err="1"/>
              <a:t>pixel_y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 .red(VGA_R),         // Output ***</a:t>
            </a:r>
          </a:p>
          <a:p>
            <a:r>
              <a:rPr lang="en-US" altLang="zh-CN" dirty="0"/>
              <a:t>                    .green(VGA_G),       // Output ***</a:t>
            </a:r>
          </a:p>
          <a:p>
            <a:r>
              <a:rPr lang="en-US" altLang="zh-CN" dirty="0"/>
              <a:t>                    .blue(VGA_B),        // Output ***</a:t>
            </a:r>
          </a:p>
          <a:p>
            <a:r>
              <a:rPr lang="en-US" altLang="zh-CN" dirty="0"/>
              <a:t>                    .</a:t>
            </a:r>
            <a:r>
              <a:rPr lang="en-US" altLang="zh-CN" dirty="0" err="1"/>
              <a:t>picData</a:t>
            </a:r>
            <a:r>
              <a:rPr lang="en-US" altLang="zh-CN" dirty="0"/>
              <a:t>(data),</a:t>
            </a:r>
          </a:p>
          <a:p>
            <a:r>
              <a:rPr lang="en-US" altLang="zh-CN" dirty="0"/>
              <a:t>                    .picAddr17(addr17)); // Output                         </a:t>
            </a:r>
          </a:p>
          <a:p>
            <a:r>
              <a:rPr lang="en-US" altLang="zh-CN" dirty="0"/>
              <a:t>                       </a:t>
            </a:r>
          </a:p>
          <a:p>
            <a:r>
              <a:rPr lang="en-US" altLang="zh-CN" dirty="0"/>
              <a:t>    // ROM</a:t>
            </a:r>
            <a:r>
              <a:rPr lang="zh-CN" altLang="en-US" dirty="0"/>
              <a:t>：播放音乐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music M1(.</a:t>
            </a:r>
            <a:r>
              <a:rPr lang="en-US" altLang="zh-CN" dirty="0" err="1"/>
              <a:t>clk</a:t>
            </a:r>
            <a:r>
              <a:rPr lang="en-US" altLang="zh-CN" dirty="0"/>
              <a:t>(CLK100MHZ),</a:t>
            </a:r>
          </a:p>
          <a:p>
            <a:r>
              <a:rPr lang="en-US" altLang="zh-CN" dirty="0"/>
              <a:t>             .</a:t>
            </a:r>
            <a:r>
              <a:rPr lang="en-US" altLang="zh-CN" dirty="0" err="1"/>
              <a:t>audioData</a:t>
            </a:r>
            <a:r>
              <a:rPr lang="en-US" altLang="zh-CN" dirty="0"/>
              <a:t>(AUD_PWM), .</a:t>
            </a:r>
            <a:r>
              <a:rPr lang="en-US" altLang="zh-CN" dirty="0" err="1"/>
              <a:t>audioSD</a:t>
            </a:r>
            <a:r>
              <a:rPr lang="en-US" altLang="zh-CN" dirty="0"/>
              <a:t>(AUD_SD));//output            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26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music(              // </a:t>
            </a:r>
            <a:r>
              <a:rPr lang="zh-CN" altLang="en-US" dirty="0"/>
              <a:t>播放音乐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</a:t>
            </a:r>
            <a:r>
              <a:rPr lang="en-US" altLang="zh-CN" dirty="0" err="1"/>
              <a:t>clk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output logic </a:t>
            </a:r>
            <a:r>
              <a:rPr lang="en-US" altLang="zh-CN" dirty="0" err="1"/>
              <a:t>audioData</a:t>
            </a:r>
            <a:r>
              <a:rPr lang="en-US" altLang="zh-CN" dirty="0"/>
              <a:t>,// Open-drain output</a:t>
            </a:r>
          </a:p>
          <a:p>
            <a:r>
              <a:rPr lang="en-US" altLang="zh-CN" dirty="0"/>
              <a:t>    output logic </a:t>
            </a:r>
            <a:r>
              <a:rPr lang="en-US" altLang="zh-CN" dirty="0" err="1"/>
              <a:t>audioSD</a:t>
            </a:r>
            <a:r>
              <a:rPr lang="en-US" altLang="zh-CN" dirty="0"/>
              <a:t>); // Analog filter </a:t>
            </a:r>
            <a:r>
              <a:rPr lang="en-US" altLang="zh-CN" dirty="0" err="1"/>
              <a:t>ShutDown</a:t>
            </a:r>
            <a:r>
              <a:rPr lang="en-US" altLang="zh-CN" dirty="0"/>
              <a:t> input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audioSD</a:t>
            </a:r>
            <a:r>
              <a:rPr lang="en-US" altLang="zh-CN" dirty="0"/>
              <a:t> = 1;   // </a:t>
            </a:r>
            <a:r>
              <a:rPr lang="zh-CN" altLang="en-US" dirty="0"/>
              <a:t>一直播放</a:t>
            </a:r>
          </a:p>
          <a:p>
            <a:r>
              <a:rPr lang="zh-CN" altLang="en-US" dirty="0"/>
              <a:t>           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MEM_SIZE = 106353; //</a:t>
            </a:r>
            <a:r>
              <a:rPr lang="zh-CN" altLang="en-US" dirty="0"/>
              <a:t>数据长度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[16:0] address; // 2^17=131,072 &gt; 106,353     </a:t>
            </a:r>
          </a:p>
          <a:p>
            <a:r>
              <a:rPr lang="en-US" altLang="zh-CN" dirty="0"/>
              <a:t>    logic [7:0] value;    // </a:t>
            </a:r>
            <a:r>
              <a:rPr lang="zh-CN" altLang="en-US" dirty="0"/>
              <a:t>音频数据</a:t>
            </a:r>
            <a:r>
              <a:rPr lang="en-US" altLang="zh-CN" dirty="0"/>
              <a:t>(8</a:t>
            </a:r>
            <a:r>
              <a:rPr lang="zh-CN" altLang="en-US" dirty="0"/>
              <a:t>位</a:t>
            </a:r>
            <a:r>
              <a:rPr lang="en-US" altLang="zh-CN" dirty="0"/>
              <a:t>:0-255)</a:t>
            </a:r>
          </a:p>
          <a:p>
            <a:r>
              <a:rPr lang="en-US" altLang="zh-CN" dirty="0"/>
              <a:t>    logic clk2048kHz;     // 1k=1000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clk2MHz C2(</a:t>
            </a:r>
            <a:r>
              <a:rPr lang="en-US" altLang="zh-CN" dirty="0" err="1"/>
              <a:t>clk</a:t>
            </a:r>
            <a:r>
              <a:rPr lang="en-US" altLang="zh-CN" dirty="0"/>
              <a:t>, clk2048kHz);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SuperMario</a:t>
            </a:r>
            <a:r>
              <a:rPr lang="en-US" altLang="zh-CN" dirty="0"/>
              <a:t> M1(.</a:t>
            </a:r>
            <a:r>
              <a:rPr lang="en-US" altLang="zh-CN" dirty="0" err="1"/>
              <a:t>clka</a:t>
            </a:r>
            <a:r>
              <a:rPr lang="en-US" altLang="zh-CN" dirty="0"/>
              <a:t>(</a:t>
            </a:r>
            <a:r>
              <a:rPr lang="en-US" altLang="zh-CN" dirty="0" err="1"/>
              <a:t>clk</a:t>
            </a:r>
            <a:r>
              <a:rPr lang="en-US" altLang="zh-CN" dirty="0"/>
              <a:t>),     // </a:t>
            </a:r>
            <a:r>
              <a:rPr lang="zh-CN" altLang="en-US" dirty="0"/>
              <a:t>仅同步</a:t>
            </a:r>
          </a:p>
          <a:p>
            <a:r>
              <a:rPr lang="zh-CN" altLang="en-US" dirty="0"/>
              <a:t>                  </a:t>
            </a:r>
            <a:r>
              <a:rPr lang="en-US" altLang="zh-CN" dirty="0"/>
              <a:t>.addra(address),// input [16:0]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douta</a:t>
            </a:r>
            <a:r>
              <a:rPr lang="en-US" altLang="zh-CN" dirty="0"/>
              <a:t>(value) );// output -8</a:t>
            </a:r>
            <a:r>
              <a:rPr lang="zh-CN" altLang="en-US" dirty="0"/>
              <a:t>位数据 </a:t>
            </a:r>
          </a:p>
          <a:p>
            <a:endParaRPr lang="zh-CN" altLang="en-US" dirty="0"/>
          </a:p>
          <a:p>
            <a:r>
              <a:rPr lang="zh-CN" altLang="en-US" dirty="0"/>
              <a:t>    </a:t>
            </a:r>
            <a:r>
              <a:rPr lang="en-US" altLang="zh-CN" dirty="0"/>
              <a:t>logic [7:0] counter = 0; </a:t>
            </a:r>
          </a:p>
          <a:p>
            <a:r>
              <a:rPr lang="en-US" altLang="zh-CN" dirty="0"/>
              <a:t>    // 8kHz * 256 steps = 2,048kHz</a:t>
            </a:r>
          </a:p>
          <a:p>
            <a:r>
              <a:rPr lang="en-US" altLang="zh-CN" dirty="0"/>
              <a:t>    always @(posedge clk2048kHz) </a:t>
            </a:r>
          </a:p>
          <a:p>
            <a:r>
              <a:rPr lang="en-US" altLang="zh-CN" dirty="0"/>
              <a:t>    begin</a:t>
            </a:r>
          </a:p>
          <a:p>
            <a:r>
              <a:rPr lang="en-US" altLang="zh-CN" dirty="0"/>
              <a:t>        counter &lt;= counter + 1;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   //</a:t>
            </a:r>
            <a:r>
              <a:rPr lang="zh-CN" altLang="en-US" dirty="0"/>
              <a:t>当</a:t>
            </a:r>
            <a:r>
              <a:rPr lang="en-US" altLang="zh-CN" dirty="0"/>
              <a:t>counter&lt;value</a:t>
            </a:r>
            <a:r>
              <a:rPr lang="zh-CN" altLang="en-US" dirty="0"/>
              <a:t>时，</a:t>
            </a:r>
            <a:r>
              <a:rPr lang="en-US" altLang="zh-CN" dirty="0"/>
              <a:t>AUD_PWM=1; </a:t>
            </a:r>
            <a:r>
              <a:rPr lang="zh-CN" altLang="en-US" dirty="0"/>
              <a:t>否则 </a:t>
            </a:r>
            <a:r>
              <a:rPr lang="en-US" altLang="zh-CN" dirty="0"/>
              <a:t>=0.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audioData</a:t>
            </a:r>
            <a:r>
              <a:rPr lang="en-US" altLang="zh-CN" dirty="0"/>
              <a:t> &lt;= (counter &lt; value); </a:t>
            </a:r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    if (counter == (256 - 1))    // 8kHz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// </a:t>
            </a:r>
            <a:r>
              <a:rPr lang="zh-CN" altLang="en-US" dirty="0"/>
              <a:t>每</a:t>
            </a:r>
            <a:r>
              <a:rPr lang="en-US" altLang="zh-CN" dirty="0"/>
              <a:t>8kHz,</a:t>
            </a:r>
            <a:r>
              <a:rPr lang="zh-CN" altLang="en-US" dirty="0"/>
              <a:t>去</a:t>
            </a:r>
            <a:r>
              <a:rPr lang="en-US" altLang="zh-CN" dirty="0"/>
              <a:t>ROM</a:t>
            </a:r>
            <a:r>
              <a:rPr lang="zh-CN" altLang="en-US" dirty="0"/>
              <a:t>中取一个音频数据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address &lt;= address + 1;  </a:t>
            </a:r>
          </a:p>
          <a:p>
            <a:r>
              <a:rPr lang="en-US" altLang="zh-CN" dirty="0"/>
              <a:t>            // </a:t>
            </a:r>
            <a:r>
              <a:rPr lang="zh-CN" altLang="en-US" dirty="0"/>
              <a:t>重复播放：地址归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            if (address == MEM_SIZE) address &lt;= 0;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end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459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pingpong_screen_text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</a:t>
            </a:r>
            <a:r>
              <a:rPr lang="en-US" altLang="zh-CN" dirty="0" err="1"/>
              <a:t>clk</a:t>
            </a:r>
            <a:r>
              <a:rPr lang="en-US" altLang="zh-CN" dirty="0"/>
              <a:t>, reset,          //</a:t>
            </a:r>
            <a:r>
              <a:rPr lang="en-US" altLang="zh-CN" dirty="0" err="1"/>
              <a:t>clk</a:t>
            </a:r>
            <a:r>
              <a:rPr lang="en-US" altLang="zh-CN" dirty="0"/>
              <a:t>: </a:t>
            </a:r>
            <a:r>
              <a:rPr lang="zh-CN" altLang="en-US" dirty="0"/>
              <a:t>屏幕</a:t>
            </a:r>
            <a:r>
              <a:rPr lang="en-US" altLang="zh-CN" dirty="0"/>
              <a:t>60Hz</a:t>
            </a:r>
            <a:r>
              <a:rPr lang="zh-CN" altLang="en-US" dirty="0"/>
              <a:t>刷新频率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</a:t>
            </a:r>
            <a:r>
              <a:rPr lang="en-US" altLang="zh-CN" dirty="0" err="1"/>
              <a:t>btnUp</a:t>
            </a:r>
            <a:r>
              <a:rPr lang="en-US" altLang="zh-CN" dirty="0"/>
              <a:t>, </a:t>
            </a:r>
            <a:r>
              <a:rPr lang="en-US" altLang="zh-CN" dirty="0" err="1"/>
              <a:t>btnDown</a:t>
            </a:r>
            <a:r>
              <a:rPr lang="en-US" altLang="zh-CN" dirty="0"/>
              <a:t>,      //</a:t>
            </a:r>
            <a:r>
              <a:rPr lang="zh-CN" altLang="en-US" dirty="0"/>
              <a:t>控制</a:t>
            </a:r>
            <a:r>
              <a:rPr lang="en-US" altLang="zh-CN" dirty="0"/>
              <a:t>Bar</a:t>
            </a:r>
            <a:r>
              <a:rPr lang="zh-CN" altLang="en-US" dirty="0"/>
              <a:t>上下移动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</a:t>
            </a:r>
            <a:r>
              <a:rPr lang="en-US" altLang="zh-CN" dirty="0" err="1"/>
              <a:t>videoOn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 logic [10:0] </a:t>
            </a:r>
            <a:r>
              <a:rPr lang="en-US" altLang="zh-CN" dirty="0" err="1"/>
              <a:t>pix_x</a:t>
            </a:r>
            <a:r>
              <a:rPr lang="en-US" altLang="zh-CN" dirty="0"/>
              <a:t>, </a:t>
            </a:r>
            <a:r>
              <a:rPr lang="en-US" altLang="zh-CN" dirty="0" err="1"/>
              <a:t>pix_y</a:t>
            </a:r>
            <a:r>
              <a:rPr lang="en-US" altLang="zh-CN" dirty="0"/>
              <a:t>, //</a:t>
            </a:r>
            <a:r>
              <a:rPr lang="zh-CN" altLang="en-US" dirty="0"/>
              <a:t>屏幕坐标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[3:0]  red, green, blue, </a:t>
            </a:r>
          </a:p>
          <a:p>
            <a:r>
              <a:rPr lang="en-US" altLang="zh-CN" dirty="0"/>
              <a:t>    input  logic [11:0] </a:t>
            </a:r>
            <a:r>
              <a:rPr lang="en-US" altLang="zh-CN" dirty="0" err="1"/>
              <a:t>picData</a:t>
            </a:r>
            <a:r>
              <a:rPr lang="en-US" altLang="zh-CN" dirty="0"/>
              <a:t>,   //</a:t>
            </a:r>
            <a:r>
              <a:rPr lang="zh-CN" altLang="en-US" dirty="0"/>
              <a:t>每个像素用</a:t>
            </a:r>
            <a:r>
              <a:rPr lang="en-US" altLang="zh-CN" dirty="0"/>
              <a:t>12</a:t>
            </a:r>
            <a:r>
              <a:rPr lang="zh-CN" altLang="en-US" dirty="0"/>
              <a:t>位表示色彩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[16:0] picAddr17);//320x320=102,400bit.(2^17=131,072) 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 MAX_X = 640,  MAX_Y = 480,  //(0.0) to (640-1,480-1)</a:t>
            </a:r>
          </a:p>
          <a:p>
            <a:r>
              <a:rPr lang="en-US" altLang="zh-CN" dirty="0"/>
              <a:t>      // </a:t>
            </a:r>
            <a:r>
              <a:rPr lang="zh-CN" altLang="en-US" dirty="0"/>
              <a:t>屏幕参数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H_SYNC    =  96,           // horizontal sync width</a:t>
            </a:r>
          </a:p>
          <a:p>
            <a:r>
              <a:rPr lang="en-US" altLang="zh-CN" dirty="0"/>
              <a:t>      H_BACK    =  48,           // left border (back porch) </a:t>
            </a:r>
          </a:p>
          <a:p>
            <a:r>
              <a:rPr lang="en-US" altLang="zh-CN" dirty="0"/>
              <a:t>      H_SYNC_START = H_SYNC + H_BACK, //</a:t>
            </a:r>
            <a:r>
              <a:rPr lang="zh-CN" altLang="en-US" dirty="0"/>
              <a:t>行显示后沿 </a:t>
            </a:r>
            <a:r>
              <a:rPr lang="en-US" altLang="zh-CN" dirty="0"/>
              <a:t>= 144(96+48)</a:t>
            </a:r>
          </a:p>
          <a:p>
            <a:r>
              <a:rPr lang="en-US" altLang="zh-CN" dirty="0"/>
              <a:t>      V_SYNC    =   2,           // vertical sync lines</a:t>
            </a:r>
          </a:p>
          <a:p>
            <a:r>
              <a:rPr lang="en-US" altLang="zh-CN" dirty="0"/>
              <a:t>      V_TOP     =  29,           // vertical top border  </a:t>
            </a:r>
          </a:p>
          <a:p>
            <a:r>
              <a:rPr lang="en-US" altLang="zh-CN" dirty="0"/>
              <a:t>      V_SYNC_START = V_SYNC + V_TOP, //</a:t>
            </a:r>
            <a:r>
              <a:rPr lang="zh-CN" altLang="en-US" dirty="0"/>
              <a:t>场显示后沿 </a:t>
            </a:r>
            <a:r>
              <a:rPr lang="en-US" altLang="zh-CN" dirty="0"/>
              <a:t>=  31(2+29)   </a:t>
            </a:r>
          </a:p>
          <a:p>
            <a:r>
              <a:rPr lang="en-US" altLang="zh-CN" dirty="0"/>
              <a:t>      // === wall === </a:t>
            </a:r>
          </a:p>
          <a:p>
            <a:r>
              <a:rPr lang="en-US" altLang="zh-CN" dirty="0"/>
              <a:t>      WALL_X_L = H_SYNC_START + 30, // left boundary</a:t>
            </a:r>
          </a:p>
          <a:p>
            <a:r>
              <a:rPr lang="en-US" altLang="zh-CN" dirty="0"/>
              <a:t>      WALL_X_R = H_SYNC_START + 40, // right boundary  </a:t>
            </a:r>
          </a:p>
          <a:p>
            <a:r>
              <a:rPr lang="en-US" altLang="zh-CN" dirty="0"/>
              <a:t>      // === bar === </a:t>
            </a:r>
          </a:p>
          <a:p>
            <a:r>
              <a:rPr lang="en-US" altLang="zh-CN" dirty="0"/>
              <a:t>      BAR_X_L = H_SYNC_START + 600, // left boundary</a:t>
            </a:r>
          </a:p>
          <a:p>
            <a:r>
              <a:rPr lang="en-US" altLang="zh-CN" dirty="0"/>
              <a:t>      BAR_X_R = H_SYNC_START + 605, // right boundary   </a:t>
            </a:r>
          </a:p>
          <a:p>
            <a:r>
              <a:rPr lang="en-US" altLang="zh-CN" dirty="0"/>
              <a:t>      BAR_Y_SIZE = 70,              // bar </a:t>
            </a:r>
            <a:r>
              <a:rPr lang="zh-CN" altLang="en-US" dirty="0"/>
              <a:t>的高度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BAR_Y_T = V_SYNC_START + MAX_Y/2 - BAR_Y_SIZE/2, //Top=204 </a:t>
            </a:r>
          </a:p>
          <a:p>
            <a:r>
              <a:rPr lang="en-US" altLang="zh-CN" dirty="0"/>
              <a:t>      BAR_Y_B = BAR_Y_T + BAR_Y_SIZE -1, // bottom boundary </a:t>
            </a:r>
          </a:p>
          <a:p>
            <a:r>
              <a:rPr lang="en-US" altLang="zh-CN" dirty="0"/>
              <a:t>      BAR_V = 4,                    // </a:t>
            </a:r>
            <a:r>
              <a:rPr lang="zh-CN" altLang="en-US" dirty="0"/>
              <a:t>每次移动 </a:t>
            </a:r>
            <a:r>
              <a:rPr lang="en-US" altLang="zh-CN" dirty="0"/>
              <a:t>bar </a:t>
            </a:r>
            <a:r>
              <a:rPr lang="zh-CN" altLang="en-US" dirty="0"/>
              <a:t>的距离  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// === ball ===</a:t>
            </a:r>
          </a:p>
          <a:p>
            <a:r>
              <a:rPr lang="en-US" altLang="zh-CN" dirty="0"/>
              <a:t>      BALL_SIZE = 8, </a:t>
            </a:r>
          </a:p>
          <a:p>
            <a:r>
              <a:rPr lang="en-US" altLang="zh-CN" dirty="0"/>
              <a:t>      BALL_X_L = H_SYNC_START + 580,       // left boundary </a:t>
            </a:r>
          </a:p>
          <a:p>
            <a:r>
              <a:rPr lang="en-US" altLang="zh-CN" dirty="0"/>
              <a:t>      BALL_X_R = BALL_X_L + BALL_SIZE - 1, // right boundary </a:t>
            </a:r>
          </a:p>
          <a:p>
            <a:r>
              <a:rPr lang="en-US" altLang="zh-CN" dirty="0"/>
              <a:t>      BALL_Y_T = V_SYNC_START + MAX_Y/2 -BALL_SIZE/2,//top boundary </a:t>
            </a:r>
          </a:p>
          <a:p>
            <a:r>
              <a:rPr lang="en-US" altLang="zh-CN" dirty="0"/>
              <a:t>      BALL_Y_B = BALL_Y_T + BALL_SIZE - 1,       // bottom boundary </a:t>
            </a:r>
          </a:p>
          <a:p>
            <a:r>
              <a:rPr lang="en-US" altLang="zh-CN" dirty="0"/>
              <a:t>      BALL_V = 2;                          // </a:t>
            </a:r>
            <a:r>
              <a:rPr lang="zh-CN" altLang="en-US" dirty="0"/>
              <a:t>每次移动 </a:t>
            </a:r>
            <a:r>
              <a:rPr lang="en-US" altLang="zh-CN" dirty="0"/>
              <a:t>ball </a:t>
            </a:r>
            <a:r>
              <a:rPr lang="zh-CN" altLang="en-US" dirty="0"/>
              <a:t>的距离</a:t>
            </a:r>
          </a:p>
          <a:p>
            <a:r>
              <a:rPr lang="zh-CN" altLang="en-US" dirty="0"/>
              <a:t> 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</a:t>
            </a:r>
            <a:r>
              <a:rPr lang="en-US" altLang="zh-CN" dirty="0" err="1"/>
              <a:t>wallOn</a:t>
            </a:r>
            <a:r>
              <a:rPr lang="en-US" altLang="zh-CN" dirty="0"/>
              <a:t>, </a:t>
            </a:r>
            <a:r>
              <a:rPr lang="en-US" altLang="zh-CN" dirty="0" err="1"/>
              <a:t>barOn</a:t>
            </a:r>
            <a:r>
              <a:rPr lang="en-US" altLang="zh-CN" dirty="0"/>
              <a:t>, </a:t>
            </a:r>
            <a:r>
              <a:rPr lang="en-US" altLang="zh-CN" dirty="0" err="1"/>
              <a:t>ballOn</a:t>
            </a:r>
            <a:r>
              <a:rPr lang="en-US" altLang="zh-CN" dirty="0"/>
              <a:t>, </a:t>
            </a:r>
            <a:r>
              <a:rPr lang="en-US" altLang="zh-CN" dirty="0" err="1"/>
              <a:t>picOn</a:t>
            </a:r>
            <a:r>
              <a:rPr lang="en-US" altLang="zh-CN" dirty="0"/>
              <a:t>, </a:t>
            </a:r>
            <a:r>
              <a:rPr lang="en-US" altLang="zh-CN" dirty="0" err="1"/>
              <a:t>textOn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wall_r</a:t>
            </a:r>
            <a:r>
              <a:rPr lang="en-US" altLang="zh-CN" dirty="0"/>
              <a:t>, </a:t>
            </a:r>
            <a:r>
              <a:rPr lang="en-US" altLang="zh-CN" dirty="0" err="1"/>
              <a:t>wall_g</a:t>
            </a:r>
            <a:r>
              <a:rPr lang="en-US" altLang="zh-CN" dirty="0"/>
              <a:t>, </a:t>
            </a:r>
            <a:r>
              <a:rPr lang="en-US" altLang="zh-CN" dirty="0" err="1"/>
              <a:t>wall_b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bar_r</a:t>
            </a:r>
            <a:r>
              <a:rPr lang="en-US" altLang="zh-CN" dirty="0"/>
              <a:t>,  </a:t>
            </a:r>
            <a:r>
              <a:rPr lang="en-US" altLang="zh-CN" dirty="0" err="1"/>
              <a:t>bar_g</a:t>
            </a:r>
            <a:r>
              <a:rPr lang="en-US" altLang="zh-CN" dirty="0"/>
              <a:t>,  </a:t>
            </a:r>
            <a:r>
              <a:rPr lang="en-US" altLang="zh-CN" dirty="0" err="1"/>
              <a:t>bar_b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ball_r</a:t>
            </a:r>
            <a:r>
              <a:rPr lang="en-US" altLang="zh-CN" dirty="0"/>
              <a:t>, </a:t>
            </a:r>
            <a:r>
              <a:rPr lang="en-US" altLang="zh-CN" dirty="0" err="1"/>
              <a:t>ball_g</a:t>
            </a:r>
            <a:r>
              <a:rPr lang="en-US" altLang="zh-CN" dirty="0"/>
              <a:t>,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pic_r</a:t>
            </a:r>
            <a:r>
              <a:rPr lang="en-US" altLang="zh-CN" dirty="0"/>
              <a:t>,  </a:t>
            </a:r>
            <a:r>
              <a:rPr lang="en-US" altLang="zh-CN" dirty="0" err="1"/>
              <a:t>pic_g</a:t>
            </a:r>
            <a:r>
              <a:rPr lang="en-US" altLang="zh-CN" dirty="0"/>
              <a:t>,  </a:t>
            </a:r>
            <a:r>
              <a:rPr lang="en-US" altLang="zh-CN" dirty="0" err="1"/>
              <a:t>pic_b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</a:t>
            </a:r>
          </a:p>
          <a:p>
            <a:r>
              <a:rPr lang="en-US" altLang="zh-CN" dirty="0"/>
              <a:t>    // (wall) : pixel within wall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wallOn</a:t>
            </a:r>
            <a:r>
              <a:rPr lang="en-US" altLang="zh-CN" dirty="0"/>
              <a:t> = (WALL_X_L &lt;= 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 &lt;= WALL_X_R);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wall_b</a:t>
            </a:r>
            <a:r>
              <a:rPr lang="en-US" altLang="zh-CN" dirty="0"/>
              <a:t> = 4'b1111; // blue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(bar) :  pixel within bar 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bar_y_t</a:t>
            </a:r>
            <a:r>
              <a:rPr lang="en-US" altLang="zh-CN" dirty="0"/>
              <a:t>, </a:t>
            </a:r>
            <a:r>
              <a:rPr lang="en-US" altLang="zh-CN" dirty="0" err="1"/>
              <a:t>bar_y_b</a:t>
            </a:r>
            <a:r>
              <a:rPr lang="en-US" altLang="zh-CN" dirty="0"/>
              <a:t>; // bar top, bottom boundary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new bar y-position </a:t>
            </a:r>
          </a:p>
          <a:p>
            <a:r>
              <a:rPr lang="en-US" altLang="zh-CN" dirty="0"/>
              <a:t>    always @(posedge </a:t>
            </a:r>
            <a:r>
              <a:rPr lang="en-US" altLang="zh-CN" dirty="0" err="1"/>
              <a:t>clk</a:t>
            </a:r>
            <a:r>
              <a:rPr lang="en-US" altLang="zh-CN" dirty="0"/>
              <a:t>, </a:t>
            </a:r>
            <a:r>
              <a:rPr lang="en-US" altLang="zh-CN" dirty="0" err="1"/>
              <a:t>posedge</a:t>
            </a:r>
            <a:r>
              <a:rPr lang="en-US" altLang="zh-CN" dirty="0"/>
              <a:t> reset)</a:t>
            </a:r>
          </a:p>
          <a:p>
            <a:r>
              <a:rPr lang="en-US" altLang="zh-CN" dirty="0"/>
              <a:t>    begin</a:t>
            </a:r>
          </a:p>
          <a:p>
            <a:r>
              <a:rPr lang="en-US" altLang="zh-CN" dirty="0"/>
              <a:t>        if (reset)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BAR_Y_T;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btnDown</a:t>
            </a:r>
            <a:r>
              <a:rPr lang="en-US" altLang="zh-CN" dirty="0"/>
              <a:t> &amp; (</a:t>
            </a:r>
            <a:r>
              <a:rPr lang="en-US" altLang="zh-CN" dirty="0" err="1"/>
              <a:t>bar_y_b</a:t>
            </a:r>
            <a:r>
              <a:rPr lang="en-US" altLang="zh-CN" dirty="0"/>
              <a:t> &lt;= (V_SYNC_START+MAX_Y-1-BAR_V))) 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</a:t>
            </a:r>
            <a:r>
              <a:rPr lang="en-US" altLang="zh-CN" dirty="0" err="1"/>
              <a:t>bar_y_t</a:t>
            </a:r>
            <a:r>
              <a:rPr lang="en-US" altLang="zh-CN" dirty="0"/>
              <a:t> + BAR_V; // move down 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btnUp</a:t>
            </a:r>
            <a:r>
              <a:rPr lang="en-US" altLang="zh-CN" dirty="0"/>
              <a:t> &amp; (</a:t>
            </a:r>
            <a:r>
              <a:rPr lang="en-US" altLang="zh-CN" dirty="0" err="1"/>
              <a:t>bar_y_t</a:t>
            </a:r>
            <a:r>
              <a:rPr lang="en-US" altLang="zh-CN" dirty="0"/>
              <a:t> &gt;= (V_SYNC_START+BAR_V)))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</a:t>
            </a:r>
            <a:r>
              <a:rPr lang="en-US" altLang="zh-CN" dirty="0" err="1"/>
              <a:t>bar_y_t</a:t>
            </a:r>
            <a:r>
              <a:rPr lang="en-US" altLang="zh-CN" dirty="0"/>
              <a:t> - BAR_V; // move up </a:t>
            </a:r>
          </a:p>
          <a:p>
            <a:r>
              <a:rPr lang="en-US" altLang="zh-CN" dirty="0"/>
              <a:t>    end     </a:t>
            </a:r>
          </a:p>
          <a:p>
            <a:endParaRPr lang="en-US" altLang="zh-CN" dirty="0"/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bar_y_b</a:t>
            </a:r>
            <a:r>
              <a:rPr lang="en-US" altLang="zh-CN" dirty="0"/>
              <a:t> = </a:t>
            </a:r>
            <a:r>
              <a:rPr lang="en-US" altLang="zh-CN" dirty="0" err="1"/>
              <a:t>bar_y_t</a:t>
            </a:r>
            <a:r>
              <a:rPr lang="en-US" altLang="zh-CN" dirty="0"/>
              <a:t> + BAR_Y_SIZE - 1;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barOn</a:t>
            </a:r>
            <a:r>
              <a:rPr lang="en-US" altLang="zh-CN" dirty="0"/>
              <a:t> = ((BAR_X_L&lt;=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&lt;=BAR_X_R) &amp;&amp;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bar_y_t</a:t>
            </a:r>
            <a:r>
              <a:rPr lang="en-US" altLang="zh-CN" dirty="0"/>
              <a:t>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</a:t>
            </a:r>
            <a:r>
              <a:rPr lang="en-US" altLang="zh-CN" dirty="0" err="1"/>
              <a:t>bar_y_b</a:t>
            </a:r>
            <a:r>
              <a:rPr lang="en-US" altLang="zh-CN" dirty="0"/>
              <a:t>)); //</a:t>
            </a:r>
            <a:r>
              <a:rPr lang="zh-CN" altLang="en-US" dirty="0"/>
              <a:t>变量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bar_r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bar_g</a:t>
            </a:r>
            <a:r>
              <a:rPr lang="en-US" altLang="zh-CN" dirty="0"/>
              <a:t> = 4'b1111; // green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bar_b</a:t>
            </a:r>
            <a:r>
              <a:rPr lang="en-US" altLang="zh-CN" dirty="0"/>
              <a:t> = 4'b0000; </a:t>
            </a:r>
          </a:p>
          <a:p>
            <a:endParaRPr lang="en-US" altLang="zh-CN" dirty="0"/>
          </a:p>
          <a:p>
            <a:r>
              <a:rPr lang="en-US" altLang="zh-CN" dirty="0"/>
              <a:t>    // </a:t>
            </a:r>
            <a:r>
              <a:rPr lang="zh-CN" altLang="en-US" dirty="0"/>
              <a:t>（</a:t>
            </a:r>
            <a:r>
              <a:rPr lang="en-US" altLang="zh-CN" dirty="0"/>
              <a:t>round ball</a:t>
            </a:r>
            <a:r>
              <a:rPr lang="zh-CN" altLang="en-US" dirty="0"/>
              <a:t>）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[10:0] </a:t>
            </a:r>
            <a:r>
              <a:rPr lang="en-US" altLang="zh-CN" dirty="0" err="1"/>
              <a:t>ball_x_l</a:t>
            </a:r>
            <a:r>
              <a:rPr lang="en-US" altLang="zh-CN" dirty="0"/>
              <a:t>, </a:t>
            </a:r>
            <a:r>
              <a:rPr lang="en-US" altLang="zh-CN" dirty="0" err="1"/>
              <a:t>ball_x_r</a:t>
            </a:r>
            <a:r>
              <a:rPr lang="en-US" altLang="zh-CN" dirty="0"/>
              <a:t>; // ball left, right boundary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ball_y_t</a:t>
            </a:r>
            <a:r>
              <a:rPr lang="en-US" altLang="zh-CN" dirty="0"/>
              <a:t>, </a:t>
            </a:r>
            <a:r>
              <a:rPr lang="en-US" altLang="zh-CN" dirty="0" err="1"/>
              <a:t>ball_y_b</a:t>
            </a:r>
            <a:r>
              <a:rPr lang="en-US" altLang="zh-CN" dirty="0"/>
              <a:t>; // ball top, bottom boundary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ball_dx</a:t>
            </a:r>
            <a:r>
              <a:rPr lang="en-US" altLang="zh-CN" dirty="0"/>
              <a:t> , </a:t>
            </a:r>
            <a:r>
              <a:rPr lang="en-US" altLang="zh-CN" dirty="0" err="1"/>
              <a:t>ball_dy</a:t>
            </a:r>
            <a:r>
              <a:rPr lang="en-US" altLang="zh-CN" dirty="0"/>
              <a:t> ; // ball x, y </a:t>
            </a:r>
            <a:r>
              <a:rPr lang="zh-CN" altLang="en-US" dirty="0"/>
              <a:t>增量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[3:0] textBalls0, textBalls1; // </a:t>
            </a:r>
            <a:r>
              <a:rPr lang="zh-CN" altLang="en-US" dirty="0"/>
              <a:t>得分个位</a:t>
            </a:r>
            <a:r>
              <a:rPr lang="en-US" altLang="zh-CN" dirty="0"/>
              <a:t>,</a:t>
            </a:r>
            <a:r>
              <a:rPr lang="zh-CN" altLang="en-US" dirty="0"/>
              <a:t>十位</a:t>
            </a:r>
          </a:p>
          <a:p>
            <a:r>
              <a:rPr lang="zh-CN" altLang="en-US" dirty="0"/>
              <a:t>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new ball </a:t>
            </a:r>
            <a:r>
              <a:rPr lang="en-US" altLang="zh-CN" dirty="0" err="1"/>
              <a:t>x,y</a:t>
            </a:r>
            <a:r>
              <a:rPr lang="en-US" altLang="zh-CN" dirty="0"/>
              <a:t>-position </a:t>
            </a:r>
          </a:p>
          <a:p>
            <a:r>
              <a:rPr lang="en-US" altLang="zh-CN" dirty="0"/>
              <a:t>    always @(posedge </a:t>
            </a:r>
            <a:r>
              <a:rPr lang="en-US" altLang="zh-CN" dirty="0" err="1"/>
              <a:t>clk</a:t>
            </a:r>
            <a:r>
              <a:rPr lang="en-US" altLang="zh-CN" dirty="0"/>
              <a:t>, </a:t>
            </a:r>
            <a:r>
              <a:rPr lang="en-US" altLang="zh-CN" dirty="0" err="1"/>
              <a:t>posedge</a:t>
            </a:r>
            <a:r>
              <a:rPr lang="en-US" altLang="zh-CN" dirty="0"/>
              <a:t> reset)    begin</a:t>
            </a:r>
          </a:p>
          <a:p>
            <a:r>
              <a:rPr lang="en-US" altLang="zh-CN" dirty="0"/>
              <a:t>        if (reset)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ball_x_l</a:t>
            </a:r>
            <a:r>
              <a:rPr lang="en-US" altLang="zh-CN" dirty="0"/>
              <a:t> &lt;= BALL_X_L;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ball_y_t</a:t>
            </a:r>
            <a:r>
              <a:rPr lang="en-US" altLang="zh-CN" dirty="0"/>
              <a:t> &lt;= BALL_Y_T;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ball_dx</a:t>
            </a:r>
            <a:r>
              <a:rPr lang="en-US" altLang="zh-CN" dirty="0"/>
              <a:t>  &lt;= -1 * BALL_V;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ball_dy</a:t>
            </a:r>
            <a:r>
              <a:rPr lang="en-US" altLang="zh-CN" dirty="0"/>
              <a:t>  &lt;= -1 * BALL_V;</a:t>
            </a:r>
          </a:p>
          <a:p>
            <a:r>
              <a:rPr lang="en-US" altLang="zh-CN" dirty="0"/>
              <a:t>            textBalls0 &lt;= 4'b0000;   //</a:t>
            </a:r>
            <a:r>
              <a:rPr lang="zh-CN" altLang="en-US" dirty="0"/>
              <a:t>得分个位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textBalls1 &lt;= 4'b0000;   //</a:t>
            </a:r>
            <a:r>
              <a:rPr lang="zh-CN" altLang="en-US" dirty="0"/>
              <a:t>得分十位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end</a:t>
            </a:r>
          </a:p>
          <a:p>
            <a:r>
              <a:rPr lang="en-US" altLang="zh-CN" dirty="0"/>
              <a:t>        else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ball_x_l</a:t>
            </a:r>
            <a:r>
              <a:rPr lang="en-US" altLang="zh-CN" dirty="0"/>
              <a:t> &lt;= </a:t>
            </a:r>
            <a:r>
              <a:rPr lang="en-US" altLang="zh-CN" dirty="0" err="1"/>
              <a:t>ball_x_l</a:t>
            </a:r>
            <a:r>
              <a:rPr lang="en-US" altLang="zh-CN" dirty="0"/>
              <a:t> + </a:t>
            </a:r>
            <a:r>
              <a:rPr lang="en-US" altLang="zh-CN" dirty="0" err="1"/>
              <a:t>ball_dx</a:t>
            </a:r>
            <a:r>
              <a:rPr lang="en-US" altLang="zh-CN" dirty="0"/>
              <a:t>;  // </a:t>
            </a:r>
            <a:r>
              <a:rPr lang="zh-CN" altLang="en-US" dirty="0"/>
              <a:t>小球按</a:t>
            </a:r>
            <a:r>
              <a:rPr lang="en-US" altLang="zh-CN" dirty="0" err="1"/>
              <a:t>clk</a:t>
            </a:r>
            <a:r>
              <a:rPr lang="zh-CN" altLang="en-US" dirty="0"/>
              <a:t>节拍一直在向左移动</a:t>
            </a:r>
          </a:p>
          <a:p>
            <a:r>
              <a:rPr lang="zh-CN" altLang="en-US" dirty="0"/>
              <a:t>            </a:t>
            </a:r>
            <a:r>
              <a:rPr lang="en-US" altLang="zh-CN" dirty="0" err="1"/>
              <a:t>ball_y_t</a:t>
            </a:r>
            <a:r>
              <a:rPr lang="en-US" altLang="zh-CN" dirty="0"/>
              <a:t> &lt;= </a:t>
            </a:r>
            <a:r>
              <a:rPr lang="en-US" altLang="zh-CN" dirty="0" err="1"/>
              <a:t>ball_y_t</a:t>
            </a:r>
            <a:r>
              <a:rPr lang="en-US" altLang="zh-CN" dirty="0"/>
              <a:t> + </a:t>
            </a:r>
            <a:r>
              <a:rPr lang="en-US" altLang="zh-CN" dirty="0" err="1"/>
              <a:t>ball_dy</a:t>
            </a:r>
            <a:r>
              <a:rPr lang="en-US" altLang="zh-CN" dirty="0"/>
              <a:t>;  // </a:t>
            </a:r>
            <a:r>
              <a:rPr lang="zh-CN" altLang="en-US" dirty="0"/>
              <a:t>小球按</a:t>
            </a:r>
            <a:r>
              <a:rPr lang="en-US" altLang="zh-CN" dirty="0" err="1"/>
              <a:t>clk</a:t>
            </a:r>
            <a:r>
              <a:rPr lang="zh-CN" altLang="en-US" dirty="0"/>
              <a:t>节拍一直在向上移动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// ------------------ ball bounce back -----------------------</a:t>
            </a:r>
          </a:p>
          <a:p>
            <a:r>
              <a:rPr lang="en-US" altLang="zh-CN" dirty="0"/>
              <a:t>            if (</a:t>
            </a:r>
            <a:r>
              <a:rPr lang="en-US" altLang="zh-CN" dirty="0" err="1"/>
              <a:t>ball_y_t</a:t>
            </a:r>
            <a:r>
              <a:rPr lang="en-US" altLang="zh-CN" dirty="0"/>
              <a:t> &lt;= V_SYNC_START)              //reach top screen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ball_dy</a:t>
            </a:r>
            <a:r>
              <a:rPr lang="en-US" altLang="zh-CN" dirty="0"/>
              <a:t> &lt;= BALL_V;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ball_y_b</a:t>
            </a:r>
            <a:r>
              <a:rPr lang="en-US" altLang="zh-CN" dirty="0"/>
              <a:t> &gt;= V_SYNC_START + MAX_Y) //reach bottom screen 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ball_dy</a:t>
            </a:r>
            <a:r>
              <a:rPr lang="en-US" altLang="zh-CN" dirty="0"/>
              <a:t> &lt;= -1 * BALL_V;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ball_x_l</a:t>
            </a:r>
            <a:r>
              <a:rPr lang="en-US" altLang="zh-CN" dirty="0"/>
              <a:t> &lt;= WALL_X_R)             //reach left wall </a:t>
            </a:r>
          </a:p>
          <a:p>
            <a:r>
              <a:rPr lang="en-US" altLang="zh-CN" dirty="0"/>
              <a:t>            begin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BALL_V;  </a:t>
            </a:r>
          </a:p>
          <a:p>
            <a:r>
              <a:rPr lang="en-US" altLang="zh-CN" dirty="0"/>
              <a:t>            end                                    </a:t>
            </a:r>
          </a:p>
          <a:p>
            <a:r>
              <a:rPr lang="en-US" altLang="zh-CN" dirty="0"/>
              <a:t>            else if ((</a:t>
            </a:r>
            <a:r>
              <a:rPr lang="en-US" altLang="zh-CN" dirty="0" err="1"/>
              <a:t>ball_x_r</a:t>
            </a:r>
            <a:r>
              <a:rPr lang="en-US" altLang="zh-CN" dirty="0"/>
              <a:t> &gt;= BAR_X_L) &amp;&amp;          //reach right bar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ball_x_r</a:t>
            </a:r>
            <a:r>
              <a:rPr lang="en-US" altLang="zh-CN" dirty="0"/>
              <a:t> &lt;= BAR_X_R) &amp;&amp;   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ball_y_b</a:t>
            </a:r>
            <a:r>
              <a:rPr lang="en-US" altLang="zh-CN" dirty="0"/>
              <a:t> &gt;= </a:t>
            </a:r>
            <a:r>
              <a:rPr lang="en-US" altLang="zh-CN" dirty="0" err="1"/>
              <a:t>bar_y_t</a:t>
            </a:r>
            <a:r>
              <a:rPr lang="en-US" altLang="zh-CN" dirty="0"/>
              <a:t>) &amp;&amp;  (</a:t>
            </a:r>
            <a:r>
              <a:rPr lang="en-US" altLang="zh-CN" dirty="0" err="1"/>
              <a:t>ball_y_t</a:t>
            </a:r>
            <a:r>
              <a:rPr lang="en-US" altLang="zh-CN" dirty="0"/>
              <a:t> &lt;= </a:t>
            </a:r>
            <a:r>
              <a:rPr lang="en-US" altLang="zh-CN" dirty="0" err="1"/>
              <a:t>bar_y_b</a:t>
            </a:r>
            <a:r>
              <a:rPr lang="en-US" altLang="zh-CN" dirty="0"/>
              <a:t>))</a:t>
            </a:r>
          </a:p>
          <a:p>
            <a:r>
              <a:rPr lang="en-US" altLang="zh-CN" dirty="0"/>
              <a:t>            begin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-1 * BALL_V;     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ball_x_l</a:t>
            </a:r>
            <a:r>
              <a:rPr lang="en-US" altLang="zh-CN" dirty="0"/>
              <a:t> &lt;= BAR_X_L - BALL_SIZE;//</a:t>
            </a:r>
            <a:r>
              <a:rPr lang="zh-CN" altLang="en-US" dirty="0"/>
              <a:t>防止连续</a:t>
            </a:r>
            <a:r>
              <a:rPr lang="en-US" altLang="zh-CN" dirty="0"/>
              <a:t>3</a:t>
            </a:r>
            <a:r>
              <a:rPr lang="zh-CN" altLang="en-US" dirty="0"/>
              <a:t>次触发下行 </a:t>
            </a:r>
            <a:r>
              <a:rPr lang="en-US" altLang="zh-CN" dirty="0"/>
              <a:t>hit+1      </a:t>
            </a:r>
          </a:p>
          <a:p>
            <a:r>
              <a:rPr lang="en-US" altLang="zh-CN" dirty="0"/>
              <a:t>                textBalls0 &lt;= textBalls0 + 1;   //</a:t>
            </a:r>
            <a:r>
              <a:rPr lang="zh-CN" altLang="en-US" dirty="0"/>
              <a:t>仅</a:t>
            </a:r>
            <a:r>
              <a:rPr lang="en-US" altLang="zh-CN" dirty="0"/>
              <a:t>16</a:t>
            </a:r>
            <a:r>
              <a:rPr lang="zh-CN" altLang="en-US" dirty="0"/>
              <a:t>进制</a:t>
            </a:r>
            <a:r>
              <a:rPr lang="en-US" altLang="zh-CN" dirty="0"/>
              <a:t>+1            </a:t>
            </a:r>
          </a:p>
          <a:p>
            <a:r>
              <a:rPr lang="en-US" altLang="zh-CN" dirty="0"/>
              <a:t>            end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ball_x_r</a:t>
            </a:r>
            <a:r>
              <a:rPr lang="en-US" altLang="zh-CN" dirty="0"/>
              <a:t> &gt;= H_SYNC_START + MAX_X) //reach right screen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-1 * BALL_V;            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end               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assign </a:t>
            </a:r>
            <a:r>
              <a:rPr lang="en-US" altLang="zh-CN" dirty="0" err="1"/>
              <a:t>ball_x_r</a:t>
            </a:r>
            <a:r>
              <a:rPr lang="en-US" altLang="zh-CN" dirty="0"/>
              <a:t> = </a:t>
            </a:r>
            <a:r>
              <a:rPr lang="en-US" altLang="zh-CN" dirty="0" err="1"/>
              <a:t>ball_x_l</a:t>
            </a:r>
            <a:r>
              <a:rPr lang="en-US" altLang="zh-CN" dirty="0"/>
              <a:t> + BALL_SIZE - 1; </a:t>
            </a:r>
          </a:p>
          <a:p>
            <a:r>
              <a:rPr lang="en-US" altLang="zh-CN" dirty="0"/>
              <a:t>     assign </a:t>
            </a:r>
            <a:r>
              <a:rPr lang="en-US" altLang="zh-CN" dirty="0" err="1"/>
              <a:t>ball_y_b</a:t>
            </a:r>
            <a:r>
              <a:rPr lang="en-US" altLang="zh-CN" dirty="0"/>
              <a:t> = </a:t>
            </a:r>
            <a:r>
              <a:rPr lang="en-US" altLang="zh-CN" dirty="0" err="1"/>
              <a:t>ball_y_t</a:t>
            </a:r>
            <a:r>
              <a:rPr lang="en-US" altLang="zh-CN" dirty="0"/>
              <a:t> + BALL_SIZE - 1;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logic [2:0] </a:t>
            </a:r>
            <a:r>
              <a:rPr lang="en-US" altLang="zh-CN" dirty="0" err="1"/>
              <a:t>rom_addr</a:t>
            </a:r>
            <a:r>
              <a:rPr lang="en-US" altLang="zh-CN" dirty="0"/>
              <a:t>, </a:t>
            </a:r>
            <a:r>
              <a:rPr lang="en-US" altLang="zh-CN" dirty="0" err="1"/>
              <a:t>rom_col</a:t>
            </a:r>
            <a:r>
              <a:rPr lang="en-US" altLang="zh-CN" dirty="0"/>
              <a:t>; // ROM</a:t>
            </a:r>
            <a:r>
              <a:rPr lang="zh-CN" altLang="en-US" dirty="0"/>
              <a:t>中</a:t>
            </a:r>
            <a:r>
              <a:rPr lang="en-US" altLang="zh-CN" dirty="0"/>
              <a:t>8</a:t>
            </a:r>
            <a:r>
              <a:rPr lang="zh-CN" altLang="en-US" dirty="0"/>
              <a:t>行、</a:t>
            </a:r>
            <a:r>
              <a:rPr lang="en-US" altLang="zh-CN" dirty="0"/>
              <a:t>8</a:t>
            </a:r>
            <a:r>
              <a:rPr lang="zh-CN" altLang="en-US" dirty="0"/>
              <a:t>列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</a:t>
            </a:r>
            <a:r>
              <a:rPr lang="en-US" altLang="zh-CN" dirty="0" err="1"/>
              <a:t>rom_bit</a:t>
            </a:r>
            <a:r>
              <a:rPr lang="en-US" altLang="zh-CN" dirty="0"/>
              <a:t>;                 // ROM</a:t>
            </a:r>
            <a:r>
              <a:rPr lang="zh-CN" altLang="en-US" dirty="0"/>
              <a:t>中每个像素值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[7:0] </a:t>
            </a:r>
            <a:r>
              <a:rPr lang="en-US" altLang="zh-CN" dirty="0" err="1"/>
              <a:t>rom_data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always_comb</a:t>
            </a:r>
            <a:r>
              <a:rPr lang="en-US" altLang="zh-CN" dirty="0"/>
              <a:t>       // round ball image ROM </a:t>
            </a:r>
          </a:p>
          <a:p>
            <a:r>
              <a:rPr lang="en-US" altLang="zh-CN" dirty="0"/>
              <a:t>        case (</a:t>
            </a:r>
            <a:r>
              <a:rPr lang="en-US" altLang="zh-CN" dirty="0" err="1"/>
              <a:t>rom_addr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    3'h0: </a:t>
            </a:r>
            <a:r>
              <a:rPr lang="en-US" altLang="zh-CN" dirty="0" err="1"/>
              <a:t>rom_data</a:t>
            </a:r>
            <a:r>
              <a:rPr lang="en-US" altLang="zh-CN" dirty="0"/>
              <a:t> = 8'b0011_1100; //   **** </a:t>
            </a:r>
          </a:p>
          <a:p>
            <a:r>
              <a:rPr lang="en-US" altLang="zh-CN" dirty="0"/>
              <a:t>            3'h1: </a:t>
            </a:r>
            <a:r>
              <a:rPr lang="en-US" altLang="zh-CN" dirty="0" err="1"/>
              <a:t>rom_data</a:t>
            </a:r>
            <a:r>
              <a:rPr lang="en-US" altLang="zh-CN" dirty="0"/>
              <a:t> = 8'b0111_1110; //  ****** </a:t>
            </a:r>
          </a:p>
          <a:p>
            <a:r>
              <a:rPr lang="en-US" altLang="zh-CN" dirty="0"/>
              <a:t>            3'h2: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3'h3: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3'h4: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3'h5: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3'h6: </a:t>
            </a:r>
            <a:r>
              <a:rPr lang="en-US" altLang="zh-CN" dirty="0" err="1"/>
              <a:t>rom_data</a:t>
            </a:r>
            <a:r>
              <a:rPr lang="en-US" altLang="zh-CN" dirty="0"/>
              <a:t> = 8'b0111_1110; //  ****** </a:t>
            </a:r>
          </a:p>
          <a:p>
            <a:r>
              <a:rPr lang="en-US" altLang="zh-CN" dirty="0"/>
              <a:t>            3'h7: </a:t>
            </a:r>
            <a:r>
              <a:rPr lang="en-US" altLang="zh-CN" dirty="0" err="1"/>
              <a:t>rom_data</a:t>
            </a:r>
            <a:r>
              <a:rPr lang="en-US" altLang="zh-CN" dirty="0"/>
              <a:t> = 8'b0011_1100; //   **** 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endcase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rom_col</a:t>
            </a:r>
            <a:r>
              <a:rPr lang="en-US" altLang="zh-CN" dirty="0"/>
              <a:t>  = </a:t>
            </a:r>
            <a:r>
              <a:rPr lang="en-US" altLang="zh-CN" dirty="0" err="1"/>
              <a:t>pix_x</a:t>
            </a:r>
            <a:r>
              <a:rPr lang="en-US" altLang="zh-CN" dirty="0"/>
              <a:t>[2:0] - </a:t>
            </a:r>
            <a:r>
              <a:rPr lang="en-US" altLang="zh-CN" dirty="0" err="1"/>
              <a:t>ball_x_l</a:t>
            </a:r>
            <a:r>
              <a:rPr lang="en-US" altLang="zh-CN" dirty="0"/>
              <a:t>[2:0]; // ROM</a:t>
            </a:r>
            <a:r>
              <a:rPr lang="zh-CN" altLang="en-US" dirty="0"/>
              <a:t>列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rom_addr</a:t>
            </a:r>
            <a:r>
              <a:rPr lang="en-US" altLang="zh-CN" dirty="0"/>
              <a:t> = </a:t>
            </a:r>
            <a:r>
              <a:rPr lang="en-US" altLang="zh-CN" dirty="0" err="1"/>
              <a:t>pix_y</a:t>
            </a:r>
            <a:r>
              <a:rPr lang="en-US" altLang="zh-CN" dirty="0"/>
              <a:t>[2:0] - </a:t>
            </a:r>
            <a:r>
              <a:rPr lang="en-US" altLang="zh-CN" dirty="0" err="1"/>
              <a:t>ball_y_t</a:t>
            </a:r>
            <a:r>
              <a:rPr lang="en-US" altLang="zh-CN" dirty="0"/>
              <a:t>[2:0]; // ROM</a:t>
            </a:r>
            <a:r>
              <a:rPr lang="zh-CN" altLang="en-US" dirty="0"/>
              <a:t>行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rom_bit</a:t>
            </a:r>
            <a:r>
              <a:rPr lang="en-US" altLang="zh-CN" dirty="0"/>
              <a:t>  = </a:t>
            </a:r>
            <a:r>
              <a:rPr lang="en-US" altLang="zh-CN" dirty="0" err="1"/>
              <a:t>rom_data</a:t>
            </a:r>
            <a:r>
              <a:rPr lang="en-US" altLang="zh-CN" dirty="0"/>
              <a:t>[</a:t>
            </a:r>
            <a:r>
              <a:rPr lang="en-US" altLang="zh-CN" dirty="0" err="1"/>
              <a:t>rom_col</a:t>
            </a:r>
            <a:r>
              <a:rPr lang="en-US" altLang="zh-CN" dirty="0"/>
              <a:t>]; //</a:t>
            </a:r>
            <a:r>
              <a:rPr lang="en-US" altLang="zh-CN" dirty="0" err="1"/>
              <a:t>ROMaddr</a:t>
            </a:r>
            <a:r>
              <a:rPr lang="zh-CN" altLang="en-US" dirty="0"/>
              <a:t>行中</a:t>
            </a:r>
            <a:r>
              <a:rPr lang="en-US" altLang="zh-CN" dirty="0"/>
              <a:t>col</a:t>
            </a:r>
            <a:r>
              <a:rPr lang="zh-CN" altLang="en-US" dirty="0"/>
              <a:t>列值  </a:t>
            </a:r>
          </a:p>
          <a:p>
            <a:r>
              <a:rPr lang="zh-CN" altLang="en-US" dirty="0"/>
              <a:t> 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pixel within ball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ballOn</a:t>
            </a:r>
            <a:r>
              <a:rPr lang="en-US" altLang="zh-CN" dirty="0"/>
              <a:t> = ((</a:t>
            </a:r>
            <a:r>
              <a:rPr lang="en-US" altLang="zh-CN" dirty="0" err="1"/>
              <a:t>ball_x_l</a:t>
            </a:r>
            <a:r>
              <a:rPr lang="en-US" altLang="zh-CN" dirty="0"/>
              <a:t>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</a:t>
            </a:r>
            <a:r>
              <a:rPr lang="en-US" altLang="zh-CN" dirty="0" err="1"/>
              <a:t>ball_x_r</a:t>
            </a:r>
            <a:r>
              <a:rPr lang="en-US" altLang="zh-CN" dirty="0"/>
              <a:t>) &amp;&amp;  //</a:t>
            </a:r>
            <a:r>
              <a:rPr lang="zh-CN" altLang="en-US" dirty="0"/>
              <a:t>变量</a:t>
            </a:r>
          </a:p>
          <a:p>
            <a:r>
              <a:rPr lang="zh-CN" altLang="en-US" dirty="0"/>
              <a:t>                     </a:t>
            </a:r>
            <a:r>
              <a:rPr lang="en-US" altLang="zh-CN" dirty="0"/>
              <a:t>(</a:t>
            </a:r>
            <a:r>
              <a:rPr lang="en-US" altLang="zh-CN" dirty="0" err="1"/>
              <a:t>ball_y_t</a:t>
            </a:r>
            <a:r>
              <a:rPr lang="en-US" altLang="zh-CN" dirty="0"/>
              <a:t>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</a:t>
            </a:r>
            <a:r>
              <a:rPr lang="en-US" altLang="zh-CN" dirty="0" err="1"/>
              <a:t>ball_y_b</a:t>
            </a:r>
            <a:r>
              <a:rPr lang="en-US" altLang="zh-CN" dirty="0"/>
              <a:t>)) &amp;  //</a:t>
            </a:r>
            <a:r>
              <a:rPr lang="zh-CN" altLang="en-US" dirty="0"/>
              <a:t>变量 </a:t>
            </a:r>
          </a:p>
          <a:p>
            <a:r>
              <a:rPr lang="zh-CN" altLang="en-US" dirty="0"/>
              <a:t>                     </a:t>
            </a:r>
            <a:r>
              <a:rPr lang="en-US" altLang="zh-CN" dirty="0" err="1"/>
              <a:t>rom_bit</a:t>
            </a:r>
            <a:r>
              <a:rPr lang="en-US" altLang="zh-CN" dirty="0"/>
              <a:t>;  // round ball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ball_r</a:t>
            </a:r>
            <a:r>
              <a:rPr lang="en-US" altLang="zh-CN" dirty="0"/>
              <a:t> = 4'b1111;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ball_b</a:t>
            </a:r>
            <a:r>
              <a:rPr lang="en-US" altLang="zh-CN" dirty="0"/>
              <a:t> = 4'b0000;  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Fudan picture</a:t>
            </a:r>
          </a:p>
          <a:p>
            <a:r>
              <a:rPr lang="en-US" altLang="zh-CN" dirty="0"/>
              <a:t>    logic [10:0] C1, R1; //</a:t>
            </a:r>
            <a:r>
              <a:rPr lang="zh-CN" altLang="en-US" dirty="0"/>
              <a:t>图片左上角坐标（</a:t>
            </a:r>
            <a:r>
              <a:rPr lang="en-US" altLang="zh-CN" dirty="0"/>
              <a:t>C1, R1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C1 = (MAX_X - 320) / 2; //</a:t>
            </a:r>
            <a:r>
              <a:rPr lang="zh-CN" altLang="en-US" dirty="0"/>
              <a:t>水平居中</a:t>
            </a:r>
            <a:r>
              <a:rPr lang="en-US" altLang="zh-CN" dirty="0"/>
              <a:t>=160</a:t>
            </a:r>
          </a:p>
          <a:p>
            <a:r>
              <a:rPr lang="en-US" altLang="zh-CN" dirty="0"/>
              <a:t>    assign R1 = (MAX_Y - 320) / 2; //</a:t>
            </a:r>
            <a:r>
              <a:rPr lang="zh-CN" altLang="en-US" dirty="0"/>
              <a:t>垂直居中</a:t>
            </a:r>
            <a:r>
              <a:rPr lang="en-US" altLang="zh-CN" dirty="0"/>
              <a:t>=80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xPic</a:t>
            </a:r>
            <a:r>
              <a:rPr lang="en-US" altLang="zh-CN" dirty="0"/>
              <a:t>, </a:t>
            </a:r>
            <a:r>
              <a:rPr lang="en-US" altLang="zh-CN" dirty="0" err="1"/>
              <a:t>yPic</a:t>
            </a:r>
            <a:r>
              <a:rPr lang="en-US" altLang="zh-CN" dirty="0"/>
              <a:t>; //</a:t>
            </a:r>
            <a:r>
              <a:rPr lang="zh-CN" altLang="en-US" dirty="0"/>
              <a:t>图片内坐标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xPic</a:t>
            </a:r>
            <a:r>
              <a:rPr lang="en-US" altLang="zh-CN" dirty="0"/>
              <a:t> =  </a:t>
            </a:r>
            <a:r>
              <a:rPr lang="en-US" altLang="zh-CN" dirty="0" err="1"/>
              <a:t>pix_x</a:t>
            </a:r>
            <a:r>
              <a:rPr lang="en-US" altLang="zh-CN" dirty="0"/>
              <a:t> - H_SYNC_START - C1;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yPic</a:t>
            </a:r>
            <a:r>
              <a:rPr lang="en-US" altLang="zh-CN" dirty="0"/>
              <a:t> =  </a:t>
            </a:r>
            <a:r>
              <a:rPr lang="en-US" altLang="zh-CN" dirty="0" err="1"/>
              <a:t>pix_y</a:t>
            </a:r>
            <a:r>
              <a:rPr lang="en-US" altLang="zh-CN" dirty="0"/>
              <a:t> - V_SYNC_START - R1;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read picture data from ROM</a:t>
            </a:r>
          </a:p>
          <a:p>
            <a:r>
              <a:rPr lang="en-US" altLang="zh-CN" dirty="0"/>
              <a:t>    assign picAddr17 = 320 * </a:t>
            </a:r>
            <a:r>
              <a:rPr lang="en-US" altLang="zh-CN" dirty="0" err="1"/>
              <a:t>yPic</a:t>
            </a:r>
            <a:r>
              <a:rPr lang="en-US" altLang="zh-CN" dirty="0"/>
              <a:t> + </a:t>
            </a:r>
            <a:r>
              <a:rPr lang="en-US" altLang="zh-CN" dirty="0" err="1"/>
              <a:t>xPic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picOn</a:t>
            </a:r>
            <a:r>
              <a:rPr lang="en-US" altLang="zh-CN" dirty="0"/>
              <a:t> = ((</a:t>
            </a:r>
            <a:r>
              <a:rPr lang="en-US" altLang="zh-CN" dirty="0" err="1"/>
              <a:t>pix_x</a:t>
            </a:r>
            <a:r>
              <a:rPr lang="en-US" altLang="zh-CN" dirty="0"/>
              <a:t> &gt; H_SYNC_START+C1)     &amp;&amp;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pix_x</a:t>
            </a:r>
            <a:r>
              <a:rPr lang="en-US" altLang="zh-CN" dirty="0"/>
              <a:t> &lt; H_SYNC_START+C1+320) &amp;&amp;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pix_y</a:t>
            </a:r>
            <a:r>
              <a:rPr lang="en-US" altLang="zh-CN" dirty="0"/>
              <a:t> &gt; V_SYNC_START+R1)     &amp;&amp; 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pix_y</a:t>
            </a:r>
            <a:r>
              <a:rPr lang="en-US" altLang="zh-CN" dirty="0"/>
              <a:t> &lt; V_SYNC_START+R1+320));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pic_r</a:t>
            </a:r>
            <a:r>
              <a:rPr lang="en-US" altLang="zh-CN" dirty="0"/>
              <a:t> = </a:t>
            </a:r>
            <a:r>
              <a:rPr lang="en-US" altLang="zh-CN" dirty="0" err="1"/>
              <a:t>picData</a:t>
            </a:r>
            <a:r>
              <a:rPr lang="en-US" altLang="zh-CN" dirty="0"/>
              <a:t>[11:8]; // 4bits red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pic_g</a:t>
            </a:r>
            <a:r>
              <a:rPr lang="en-US" altLang="zh-CN" dirty="0"/>
              <a:t> = </a:t>
            </a:r>
            <a:r>
              <a:rPr lang="en-US" altLang="zh-CN" dirty="0" err="1"/>
              <a:t>picData</a:t>
            </a:r>
            <a:r>
              <a:rPr lang="en-US" altLang="zh-CN" dirty="0"/>
              <a:t>[7:4];  // 4bits green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pic_b</a:t>
            </a:r>
            <a:r>
              <a:rPr lang="en-US" altLang="zh-CN" dirty="0"/>
              <a:t> = </a:t>
            </a:r>
            <a:r>
              <a:rPr lang="en-US" altLang="zh-CN" dirty="0" err="1"/>
              <a:t>picData</a:t>
            </a:r>
            <a:r>
              <a:rPr lang="en-US" altLang="zh-CN" dirty="0"/>
              <a:t>[3:0];  // 4bits blue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(Text) </a:t>
            </a:r>
            <a:r>
              <a:rPr lang="zh-CN" altLang="en-US" dirty="0"/>
              <a:t>得分文字</a:t>
            </a:r>
            <a:r>
              <a:rPr lang="en-US" altLang="zh-CN" dirty="0"/>
              <a:t>: 16x8</a:t>
            </a:r>
            <a:r>
              <a:rPr lang="zh-CN" altLang="en-US" dirty="0"/>
              <a:t>点阵 </a:t>
            </a:r>
            <a:r>
              <a:rPr lang="en-US" altLang="zh-CN" dirty="0"/>
              <a:t>"Score:??"  </a:t>
            </a:r>
          </a:p>
          <a:p>
            <a:r>
              <a:rPr lang="en-US" altLang="zh-CN" dirty="0"/>
              <a:t>    logic [10:0] C2, R2; //</a:t>
            </a:r>
            <a:r>
              <a:rPr lang="zh-CN" altLang="en-US" dirty="0"/>
              <a:t>图片左上角坐标（</a:t>
            </a:r>
            <a:r>
              <a:rPr lang="en-US" altLang="zh-CN" dirty="0"/>
              <a:t>C2, R2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C2 = 500;</a:t>
            </a:r>
          </a:p>
          <a:p>
            <a:r>
              <a:rPr lang="en-US" altLang="zh-CN" dirty="0"/>
              <a:t>    assign R2 = 10;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xText</a:t>
            </a:r>
            <a:r>
              <a:rPr lang="en-US" altLang="zh-CN" dirty="0"/>
              <a:t>, </a:t>
            </a:r>
            <a:r>
              <a:rPr lang="en-US" altLang="zh-CN" dirty="0" err="1"/>
              <a:t>yText</a:t>
            </a:r>
            <a:r>
              <a:rPr lang="en-US" altLang="zh-CN" dirty="0"/>
              <a:t>; //Text</a:t>
            </a:r>
            <a:r>
              <a:rPr lang="zh-CN" altLang="en-US" dirty="0"/>
              <a:t>内坐标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xText</a:t>
            </a:r>
            <a:r>
              <a:rPr lang="en-US" altLang="zh-CN" dirty="0"/>
              <a:t> =  </a:t>
            </a:r>
            <a:r>
              <a:rPr lang="en-US" altLang="zh-CN" dirty="0" err="1"/>
              <a:t>pix_x</a:t>
            </a:r>
            <a:r>
              <a:rPr lang="en-US" altLang="zh-CN" dirty="0"/>
              <a:t> - H_SYNC_START - C2 - 1;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yText</a:t>
            </a:r>
            <a:r>
              <a:rPr lang="en-US" altLang="zh-CN" dirty="0"/>
              <a:t> =  </a:t>
            </a:r>
            <a:r>
              <a:rPr lang="en-US" altLang="zh-CN" dirty="0" err="1"/>
              <a:t>pix_y</a:t>
            </a:r>
            <a:r>
              <a:rPr lang="en-US" altLang="zh-CN" dirty="0"/>
              <a:t> - V_SYNC_START - R2 - 1;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txtAddr</a:t>
            </a:r>
            <a:r>
              <a:rPr lang="en-US" altLang="zh-CN" dirty="0"/>
              <a:t>; //{</a:t>
            </a:r>
            <a:r>
              <a:rPr lang="en-US" altLang="zh-CN" dirty="0" err="1"/>
              <a:t>charAddr</a:t>
            </a:r>
            <a:r>
              <a:rPr lang="en-US" altLang="zh-CN" dirty="0"/>
              <a:t>, </a:t>
            </a:r>
            <a:r>
              <a:rPr lang="en-US" altLang="zh-CN" dirty="0" err="1"/>
              <a:t>rowAddr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    logic [6:0] </a:t>
            </a:r>
            <a:r>
              <a:rPr lang="en-US" altLang="zh-CN" dirty="0" err="1"/>
              <a:t>charAddr</a:t>
            </a:r>
            <a:r>
              <a:rPr lang="en-US" altLang="zh-CN" dirty="0"/>
              <a:t>; //</a:t>
            </a:r>
            <a:r>
              <a:rPr lang="zh-CN" altLang="en-US" dirty="0"/>
              <a:t>字符地址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[3:0] </a:t>
            </a:r>
            <a:r>
              <a:rPr lang="en-US" altLang="zh-CN" dirty="0" err="1"/>
              <a:t>rowAddr</a:t>
            </a:r>
            <a:r>
              <a:rPr lang="en-US" altLang="zh-CN" dirty="0"/>
              <a:t>;  //</a:t>
            </a:r>
            <a:r>
              <a:rPr lang="zh-CN" altLang="en-US" dirty="0"/>
              <a:t>行地址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[0:7] </a:t>
            </a:r>
            <a:r>
              <a:rPr lang="en-US" altLang="zh-CN" dirty="0" err="1"/>
              <a:t>textData</a:t>
            </a:r>
            <a:r>
              <a:rPr lang="en-US" altLang="zh-CN" dirty="0"/>
              <a:t>; //</a:t>
            </a:r>
            <a:r>
              <a:rPr lang="zh-CN" altLang="en-US" dirty="0"/>
              <a:t>字符</a:t>
            </a:r>
            <a:r>
              <a:rPr lang="en-US" altLang="zh-CN" dirty="0"/>
              <a:t>ROM</a:t>
            </a:r>
            <a:r>
              <a:rPr lang="zh-CN" altLang="en-US" dirty="0"/>
              <a:t>顺序从小到大</a:t>
            </a:r>
            <a:r>
              <a:rPr lang="en-US" altLang="zh-CN" dirty="0"/>
              <a:t>!!</a:t>
            </a:r>
          </a:p>
          <a:p>
            <a:r>
              <a:rPr lang="en-US" altLang="zh-CN" dirty="0"/>
              <a:t>    logic </a:t>
            </a:r>
            <a:r>
              <a:rPr lang="en-US" altLang="zh-CN" dirty="0" err="1"/>
              <a:t>One_bit</a:t>
            </a:r>
            <a:r>
              <a:rPr lang="en-US" altLang="zh-CN" dirty="0"/>
              <a:t>;    //</a:t>
            </a:r>
            <a:r>
              <a:rPr lang="zh-CN" altLang="en-US" dirty="0"/>
              <a:t>每个字符一行中的每</a:t>
            </a:r>
            <a:r>
              <a:rPr lang="en-US" altLang="zh-CN" dirty="0"/>
              <a:t>1</a:t>
            </a:r>
            <a:r>
              <a:rPr lang="zh-CN" altLang="en-US" dirty="0"/>
              <a:t>位数据</a:t>
            </a:r>
          </a:p>
          <a:p>
            <a:r>
              <a:rPr lang="zh-CN" altLang="en-US" dirty="0"/>
              <a:t>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always @(*)</a:t>
            </a:r>
          </a:p>
          <a:p>
            <a:r>
              <a:rPr lang="en-US" altLang="zh-CN" dirty="0"/>
              <a:t>        case (</a:t>
            </a:r>
            <a:r>
              <a:rPr lang="en-US" altLang="zh-CN" dirty="0" err="1"/>
              <a:t>xText</a:t>
            </a:r>
            <a:r>
              <a:rPr lang="en-US" altLang="zh-CN" dirty="0"/>
              <a:t>[6:3])    // </a:t>
            </a:r>
            <a:r>
              <a:rPr lang="en-US" altLang="zh-CN" dirty="0" err="1"/>
              <a:t>xText</a:t>
            </a:r>
            <a:r>
              <a:rPr lang="en-US" altLang="zh-CN" dirty="0"/>
              <a:t>[2:0]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个字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4'h0: </a:t>
            </a:r>
            <a:r>
              <a:rPr lang="en-US" altLang="zh-CN" dirty="0" err="1"/>
              <a:t>charAddr</a:t>
            </a:r>
            <a:r>
              <a:rPr lang="en-US" altLang="zh-CN" dirty="0"/>
              <a:t> = 7'h53; // S</a:t>
            </a:r>
          </a:p>
          <a:p>
            <a:r>
              <a:rPr lang="en-US" altLang="zh-CN" dirty="0"/>
              <a:t>            4'h1: </a:t>
            </a:r>
            <a:r>
              <a:rPr lang="en-US" altLang="zh-CN" dirty="0" err="1"/>
              <a:t>charAddr</a:t>
            </a:r>
            <a:r>
              <a:rPr lang="en-US" altLang="zh-CN" dirty="0"/>
              <a:t> = 7'h63; // c</a:t>
            </a:r>
          </a:p>
          <a:p>
            <a:r>
              <a:rPr lang="en-US" altLang="zh-CN" dirty="0"/>
              <a:t>            4'h2: </a:t>
            </a:r>
            <a:r>
              <a:rPr lang="en-US" altLang="zh-CN" dirty="0" err="1"/>
              <a:t>charAddr</a:t>
            </a:r>
            <a:r>
              <a:rPr lang="en-US" altLang="zh-CN" dirty="0"/>
              <a:t> = 7'h6f; // o</a:t>
            </a:r>
          </a:p>
          <a:p>
            <a:r>
              <a:rPr lang="en-US" altLang="zh-CN" dirty="0"/>
              <a:t>            4'h3: </a:t>
            </a:r>
            <a:r>
              <a:rPr lang="en-US" altLang="zh-CN" dirty="0" err="1"/>
              <a:t>charAddr</a:t>
            </a:r>
            <a:r>
              <a:rPr lang="en-US" altLang="zh-CN" dirty="0"/>
              <a:t> = 7'h72; // r</a:t>
            </a:r>
          </a:p>
          <a:p>
            <a:r>
              <a:rPr lang="en-US" altLang="zh-CN" dirty="0"/>
              <a:t>            4'h4: </a:t>
            </a:r>
            <a:r>
              <a:rPr lang="en-US" altLang="zh-CN" dirty="0" err="1"/>
              <a:t>charAddr</a:t>
            </a:r>
            <a:r>
              <a:rPr lang="en-US" altLang="zh-CN" dirty="0"/>
              <a:t> = 7'h65; // e</a:t>
            </a:r>
          </a:p>
          <a:p>
            <a:r>
              <a:rPr lang="en-US" altLang="zh-CN" dirty="0"/>
              <a:t>            4'h5: </a:t>
            </a:r>
            <a:r>
              <a:rPr lang="en-US" altLang="zh-CN" dirty="0" err="1"/>
              <a:t>charAddr</a:t>
            </a:r>
            <a:r>
              <a:rPr lang="en-US" altLang="zh-CN" dirty="0"/>
              <a:t> = 7'h3a; // :</a:t>
            </a:r>
          </a:p>
          <a:p>
            <a:r>
              <a:rPr lang="en-US" altLang="zh-CN" dirty="0"/>
              <a:t>            4'h6: </a:t>
            </a:r>
            <a:r>
              <a:rPr lang="en-US" altLang="zh-CN" dirty="0" err="1"/>
              <a:t>charAddr</a:t>
            </a:r>
            <a:r>
              <a:rPr lang="en-US" altLang="zh-CN" dirty="0"/>
              <a:t> = {3'b011, textBalls1}; // </a:t>
            </a:r>
            <a:r>
              <a:rPr lang="zh-CN" altLang="en-US" dirty="0"/>
              <a:t>十位数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4'h7: </a:t>
            </a:r>
            <a:r>
              <a:rPr lang="en-US" altLang="zh-CN" dirty="0" err="1"/>
              <a:t>charAddr</a:t>
            </a:r>
            <a:r>
              <a:rPr lang="en-US" altLang="zh-CN" dirty="0"/>
              <a:t> = {3'b011, textBalls0}; // </a:t>
            </a:r>
            <a:r>
              <a:rPr lang="zh-CN" altLang="en-US" dirty="0"/>
              <a:t>个位数</a:t>
            </a:r>
          </a:p>
          <a:p>
            <a:r>
              <a:rPr lang="zh-CN" altLang="en-US" dirty="0"/>
              <a:t>        </a:t>
            </a:r>
            <a:r>
              <a:rPr lang="en-US" altLang="zh-CN" dirty="0" err="1"/>
              <a:t>endcase</a:t>
            </a:r>
            <a:endParaRPr lang="en-US" altLang="zh-CN" dirty="0"/>
          </a:p>
          <a:p>
            <a:r>
              <a:rPr lang="en-US" altLang="zh-CN" dirty="0"/>
              <a:t>   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rowAddr</a:t>
            </a:r>
            <a:r>
              <a:rPr lang="en-US" altLang="zh-CN" dirty="0"/>
              <a:t> = </a:t>
            </a:r>
            <a:r>
              <a:rPr lang="en-US" altLang="zh-CN" dirty="0" err="1"/>
              <a:t>yText</a:t>
            </a:r>
            <a:r>
              <a:rPr lang="en-US" altLang="zh-CN" dirty="0"/>
              <a:t>[3:0];  // </a:t>
            </a:r>
            <a:r>
              <a:rPr lang="zh-CN" altLang="en-US" dirty="0"/>
              <a:t>每个字共</a:t>
            </a:r>
            <a:r>
              <a:rPr lang="en-US" altLang="zh-CN" dirty="0"/>
              <a:t>16</a:t>
            </a:r>
            <a:r>
              <a:rPr lang="zh-CN" altLang="en-US" dirty="0"/>
              <a:t>行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txtAddr</a:t>
            </a:r>
            <a:r>
              <a:rPr lang="en-US" altLang="zh-CN" dirty="0"/>
              <a:t> = {</a:t>
            </a:r>
            <a:r>
              <a:rPr lang="en-US" altLang="zh-CN" dirty="0" err="1"/>
              <a:t>charAddr</a:t>
            </a:r>
            <a:r>
              <a:rPr lang="en-US" altLang="zh-CN" dirty="0"/>
              <a:t>, </a:t>
            </a:r>
            <a:r>
              <a:rPr lang="en-US" altLang="zh-CN" dirty="0" err="1"/>
              <a:t>rowAddr</a:t>
            </a:r>
            <a:r>
              <a:rPr lang="en-US" altLang="zh-CN" dirty="0"/>
              <a:t>};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</a:t>
            </a:r>
            <a:r>
              <a:rPr lang="zh-CN" altLang="en-US" dirty="0"/>
              <a:t>从</a:t>
            </a:r>
            <a:r>
              <a:rPr lang="en-US" altLang="zh-CN" dirty="0"/>
              <a:t>ROM</a:t>
            </a:r>
            <a:r>
              <a:rPr lang="zh-CN" altLang="en-US" dirty="0"/>
              <a:t>中获取字符每行</a:t>
            </a:r>
            <a:r>
              <a:rPr lang="en-US" altLang="zh-CN" dirty="0"/>
              <a:t>8</a:t>
            </a:r>
            <a:r>
              <a:rPr lang="zh-CN" altLang="en-US" dirty="0"/>
              <a:t>位数据</a:t>
            </a:r>
            <a:r>
              <a:rPr lang="en-US" altLang="zh-CN" dirty="0" err="1"/>
              <a:t>textData</a:t>
            </a:r>
            <a:endParaRPr lang="en-US" altLang="zh-CN" dirty="0"/>
          </a:p>
          <a:p>
            <a:r>
              <a:rPr lang="en-US" altLang="zh-CN" dirty="0"/>
              <a:t>    ASCII_ROM A1(.a(</a:t>
            </a:r>
            <a:r>
              <a:rPr lang="en-US" altLang="zh-CN" dirty="0" err="1"/>
              <a:t>txtAddr</a:t>
            </a:r>
            <a:r>
              <a:rPr lang="en-US" altLang="zh-CN" dirty="0"/>
              <a:t>), .</a:t>
            </a:r>
            <a:r>
              <a:rPr lang="en-US" altLang="zh-CN" dirty="0" err="1"/>
              <a:t>spo</a:t>
            </a:r>
            <a:r>
              <a:rPr lang="en-US" altLang="zh-CN" dirty="0"/>
              <a:t>(</a:t>
            </a:r>
            <a:r>
              <a:rPr lang="en-US" altLang="zh-CN" dirty="0" err="1"/>
              <a:t>textData</a:t>
            </a:r>
            <a:r>
              <a:rPr lang="en-US" altLang="zh-CN" dirty="0"/>
              <a:t>));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</a:t>
            </a:r>
            <a:r>
              <a:rPr lang="zh-CN" altLang="en-US" dirty="0"/>
              <a:t>提取出每个字符一行中的每</a:t>
            </a:r>
            <a:r>
              <a:rPr lang="en-US" altLang="zh-CN" dirty="0"/>
              <a:t>1</a:t>
            </a:r>
            <a:r>
              <a:rPr lang="zh-CN" altLang="en-US" dirty="0"/>
              <a:t>位数据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One_bit</a:t>
            </a:r>
            <a:r>
              <a:rPr lang="en-US" altLang="zh-CN" dirty="0"/>
              <a:t> = </a:t>
            </a:r>
            <a:r>
              <a:rPr lang="en-US" altLang="zh-CN" dirty="0" err="1"/>
              <a:t>textData</a:t>
            </a:r>
            <a:r>
              <a:rPr lang="en-US" altLang="zh-CN" dirty="0"/>
              <a:t>[</a:t>
            </a:r>
            <a:r>
              <a:rPr lang="en-US" altLang="zh-CN" dirty="0" err="1"/>
              <a:t>xText</a:t>
            </a:r>
            <a:r>
              <a:rPr lang="en-US" altLang="zh-CN" dirty="0"/>
              <a:t>[2:0]];</a:t>
            </a:r>
          </a:p>
          <a:p>
            <a:endParaRPr lang="en-US" altLang="zh-CN" dirty="0"/>
          </a:p>
          <a:p>
            <a:r>
              <a:rPr lang="en-US" altLang="zh-CN" dirty="0"/>
              <a:t>    // 16x8</a:t>
            </a:r>
            <a:r>
              <a:rPr lang="zh-CN" altLang="en-US" dirty="0"/>
              <a:t>点阵 </a:t>
            </a:r>
            <a:r>
              <a:rPr lang="en-US" altLang="zh-CN" dirty="0"/>
              <a:t>"Score:??"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textOn</a:t>
            </a:r>
            <a:r>
              <a:rPr lang="en-US" altLang="zh-CN" dirty="0"/>
              <a:t> = ((</a:t>
            </a:r>
            <a:r>
              <a:rPr lang="en-US" altLang="zh-CN" dirty="0" err="1"/>
              <a:t>pix_x</a:t>
            </a:r>
            <a:r>
              <a:rPr lang="en-US" altLang="zh-CN" dirty="0"/>
              <a:t> &gt; H_SYNC_START+C2)     &amp;&amp;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pix_x</a:t>
            </a:r>
            <a:r>
              <a:rPr lang="en-US" altLang="zh-CN" dirty="0"/>
              <a:t> &lt; H_SYNC_START+C2+8*8) &amp;&amp; //8</a:t>
            </a:r>
            <a:r>
              <a:rPr lang="zh-CN" altLang="en-US" dirty="0"/>
              <a:t>字符*</a:t>
            </a:r>
            <a:r>
              <a:rPr lang="en-US" altLang="zh-CN" dirty="0"/>
              <a:t>8bits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pix_y</a:t>
            </a:r>
            <a:r>
              <a:rPr lang="en-US" altLang="zh-CN" dirty="0"/>
              <a:t> &gt; V_SYNC_START+R2)     &amp;&amp; 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pix_y</a:t>
            </a:r>
            <a:r>
              <a:rPr lang="en-US" altLang="zh-CN" dirty="0"/>
              <a:t> &lt; V_SYNC_START+R2+16)) &amp;&amp; //16bits</a:t>
            </a:r>
            <a:r>
              <a:rPr lang="zh-CN" altLang="en-US" dirty="0"/>
              <a:t>高</a:t>
            </a:r>
          </a:p>
          <a:p>
            <a:r>
              <a:rPr lang="zh-CN" altLang="en-US" dirty="0"/>
              <a:t>                     </a:t>
            </a:r>
            <a:r>
              <a:rPr lang="en-US" altLang="zh-CN" dirty="0" err="1"/>
              <a:t>One_bit</a:t>
            </a:r>
            <a:r>
              <a:rPr lang="en-US" altLang="zh-CN" dirty="0"/>
              <a:t> ;  // </a:t>
            </a:r>
            <a:r>
              <a:rPr lang="zh-CN" altLang="en-US" dirty="0"/>
              <a:t>像素</a:t>
            </a:r>
            <a:r>
              <a:rPr lang="en-US" altLang="zh-CN" dirty="0"/>
              <a:t>=1</a:t>
            </a:r>
            <a:r>
              <a:rPr lang="zh-CN" altLang="en-US" dirty="0"/>
              <a:t>？</a:t>
            </a:r>
          </a:p>
          <a:p>
            <a:r>
              <a:rPr lang="zh-CN" altLang="en-US" dirty="0"/>
              <a:t>                                    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always_comb</a:t>
            </a:r>
            <a:r>
              <a:rPr lang="en-US" altLang="zh-CN" dirty="0"/>
              <a:t>   // ===== </a:t>
            </a:r>
            <a:r>
              <a:rPr lang="en-US" altLang="zh-CN" dirty="0" err="1"/>
              <a:t>rgb</a:t>
            </a:r>
            <a:r>
              <a:rPr lang="en-US" altLang="zh-CN" dirty="0"/>
              <a:t> </a:t>
            </a:r>
            <a:r>
              <a:rPr lang="zh-CN" altLang="en-US" dirty="0"/>
              <a:t>输出 </a:t>
            </a:r>
            <a:r>
              <a:rPr lang="en-US" altLang="zh-CN" dirty="0"/>
              <a:t>======</a:t>
            </a:r>
          </a:p>
          <a:p>
            <a:r>
              <a:rPr lang="en-US" altLang="zh-CN" dirty="0"/>
              <a:t>        if (~</a:t>
            </a:r>
            <a:r>
              <a:rPr lang="en-US" altLang="zh-CN" dirty="0" err="1"/>
              <a:t>videoOn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4'b0000; // blank</a:t>
            </a:r>
          </a:p>
          <a:p>
            <a:r>
              <a:rPr lang="en-US" altLang="zh-CN" dirty="0"/>
              <a:t>            green = 4'b0000; // blank</a:t>
            </a:r>
          </a:p>
          <a:p>
            <a:r>
              <a:rPr lang="en-US" altLang="zh-CN" dirty="0"/>
              <a:t>            blue  = 4'b0000; // blank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wallOn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wall_r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wall_g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wall_b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ball_g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barOn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bar_r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bar_g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bar_b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picOn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pic_r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pic_g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pic_b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textOn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begin  // black</a:t>
            </a:r>
          </a:p>
          <a:p>
            <a:r>
              <a:rPr lang="en-US" altLang="zh-CN" dirty="0"/>
              <a:t>            red   = 4'b0000;</a:t>
            </a:r>
          </a:p>
          <a:p>
            <a:r>
              <a:rPr lang="en-US" altLang="zh-CN" dirty="0"/>
              <a:t>            green = 4'b0000; </a:t>
            </a:r>
          </a:p>
          <a:p>
            <a:r>
              <a:rPr lang="en-US" altLang="zh-CN" dirty="0"/>
              <a:t>            blue  = 4'b0000;</a:t>
            </a:r>
          </a:p>
          <a:p>
            <a:r>
              <a:rPr lang="en-US" altLang="zh-CN" dirty="0"/>
              <a:t>        end 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begin // gray background</a:t>
            </a:r>
          </a:p>
          <a:p>
            <a:r>
              <a:rPr lang="en-US" altLang="zh-CN" dirty="0"/>
              <a:t>            red   = 4'b1110; </a:t>
            </a:r>
          </a:p>
          <a:p>
            <a:r>
              <a:rPr lang="en-US" altLang="zh-CN" dirty="0"/>
              <a:t>            green = 4'b1110; </a:t>
            </a:r>
          </a:p>
          <a:p>
            <a:r>
              <a:rPr lang="en-US" altLang="zh-CN" dirty="0"/>
              <a:t>            blue  = 4'b1110;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037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pingpong_screen_textBig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</a:t>
            </a:r>
            <a:r>
              <a:rPr lang="en-US" altLang="zh-CN" dirty="0" err="1"/>
              <a:t>clk</a:t>
            </a:r>
            <a:r>
              <a:rPr lang="en-US" altLang="zh-CN" dirty="0"/>
              <a:t>, reset,          //</a:t>
            </a:r>
            <a:r>
              <a:rPr lang="en-US" altLang="zh-CN" dirty="0" err="1"/>
              <a:t>clk</a:t>
            </a:r>
            <a:r>
              <a:rPr lang="en-US" altLang="zh-CN" dirty="0"/>
              <a:t>: </a:t>
            </a:r>
            <a:r>
              <a:rPr lang="zh-CN" altLang="en-US" dirty="0"/>
              <a:t>屏幕</a:t>
            </a:r>
            <a:r>
              <a:rPr lang="en-US" altLang="zh-CN" dirty="0"/>
              <a:t>60Hz</a:t>
            </a:r>
            <a:r>
              <a:rPr lang="zh-CN" altLang="en-US" dirty="0"/>
              <a:t>刷新频率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</a:t>
            </a:r>
            <a:r>
              <a:rPr lang="en-US" altLang="zh-CN" dirty="0" err="1"/>
              <a:t>btnUp</a:t>
            </a:r>
            <a:r>
              <a:rPr lang="en-US" altLang="zh-CN" dirty="0"/>
              <a:t>, </a:t>
            </a:r>
            <a:r>
              <a:rPr lang="en-US" altLang="zh-CN" dirty="0" err="1"/>
              <a:t>btnDown</a:t>
            </a:r>
            <a:r>
              <a:rPr lang="en-US" altLang="zh-CN" dirty="0"/>
              <a:t>,      //</a:t>
            </a:r>
            <a:r>
              <a:rPr lang="zh-CN" altLang="en-US" dirty="0"/>
              <a:t>控制</a:t>
            </a:r>
            <a:r>
              <a:rPr lang="en-US" altLang="zh-CN" dirty="0"/>
              <a:t>Bar</a:t>
            </a:r>
            <a:r>
              <a:rPr lang="zh-CN" altLang="en-US" dirty="0"/>
              <a:t>上下移动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</a:t>
            </a:r>
            <a:r>
              <a:rPr lang="en-US" altLang="zh-CN" dirty="0" err="1"/>
              <a:t>videoOn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 logic [10:0] </a:t>
            </a:r>
            <a:r>
              <a:rPr lang="en-US" altLang="zh-CN" dirty="0" err="1"/>
              <a:t>pix_x</a:t>
            </a:r>
            <a:r>
              <a:rPr lang="en-US" altLang="zh-CN" dirty="0"/>
              <a:t>, </a:t>
            </a:r>
            <a:r>
              <a:rPr lang="en-US" altLang="zh-CN" dirty="0" err="1"/>
              <a:t>pix_y</a:t>
            </a:r>
            <a:r>
              <a:rPr lang="en-US" altLang="zh-CN" dirty="0"/>
              <a:t>, //</a:t>
            </a:r>
            <a:r>
              <a:rPr lang="zh-CN" altLang="en-US" dirty="0"/>
              <a:t>屏幕坐标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[3:0]  red, green, blue, </a:t>
            </a:r>
          </a:p>
          <a:p>
            <a:r>
              <a:rPr lang="en-US" altLang="zh-CN" dirty="0"/>
              <a:t>    input  logic [11:0] </a:t>
            </a:r>
            <a:r>
              <a:rPr lang="en-US" altLang="zh-CN" dirty="0" err="1"/>
              <a:t>picData</a:t>
            </a:r>
            <a:r>
              <a:rPr lang="en-US" altLang="zh-CN" dirty="0"/>
              <a:t>,   //</a:t>
            </a:r>
            <a:r>
              <a:rPr lang="zh-CN" altLang="en-US" dirty="0"/>
              <a:t>每个像素用</a:t>
            </a:r>
            <a:r>
              <a:rPr lang="en-US" altLang="zh-CN" dirty="0"/>
              <a:t>12</a:t>
            </a:r>
            <a:r>
              <a:rPr lang="zh-CN" altLang="en-US" dirty="0"/>
              <a:t>位表示色彩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[16:0] picAddr17);//320x320=102,400bit.(2^17=131,072) 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 MAX_X = 640,  MAX_Y = 480,  //(0.0) to (640-1,480-1)</a:t>
            </a:r>
          </a:p>
          <a:p>
            <a:r>
              <a:rPr lang="en-US" altLang="zh-CN" dirty="0"/>
              <a:t>      // </a:t>
            </a:r>
            <a:r>
              <a:rPr lang="zh-CN" altLang="en-US" dirty="0"/>
              <a:t>屏幕参数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H_SYNC    =  96,           // horizontal sync width</a:t>
            </a:r>
          </a:p>
          <a:p>
            <a:r>
              <a:rPr lang="en-US" altLang="zh-CN" dirty="0"/>
              <a:t>      H_BACK    =  48,           // left border (back porch) </a:t>
            </a:r>
          </a:p>
          <a:p>
            <a:r>
              <a:rPr lang="en-US" altLang="zh-CN" dirty="0"/>
              <a:t>      H_SYNC_START = H_SYNC + H_BACK, //</a:t>
            </a:r>
            <a:r>
              <a:rPr lang="zh-CN" altLang="en-US" dirty="0"/>
              <a:t>行显示后沿 </a:t>
            </a:r>
            <a:r>
              <a:rPr lang="en-US" altLang="zh-CN" dirty="0"/>
              <a:t>= 144(96+48)</a:t>
            </a:r>
          </a:p>
          <a:p>
            <a:r>
              <a:rPr lang="en-US" altLang="zh-CN" dirty="0"/>
              <a:t>      V_SYNC    =   2,           // vertical sync lines</a:t>
            </a:r>
          </a:p>
          <a:p>
            <a:r>
              <a:rPr lang="en-US" altLang="zh-CN" dirty="0"/>
              <a:t>      V_TOP     =  29,           // vertical top border  </a:t>
            </a:r>
          </a:p>
          <a:p>
            <a:r>
              <a:rPr lang="en-US" altLang="zh-CN" dirty="0"/>
              <a:t>      V_SYNC_START = V_SYNC + V_TOP, //</a:t>
            </a:r>
            <a:r>
              <a:rPr lang="zh-CN" altLang="en-US" dirty="0"/>
              <a:t>场显示后沿 </a:t>
            </a:r>
            <a:r>
              <a:rPr lang="en-US" altLang="zh-CN" dirty="0"/>
              <a:t>=  31(2+29)   </a:t>
            </a:r>
          </a:p>
          <a:p>
            <a:r>
              <a:rPr lang="en-US" altLang="zh-CN" dirty="0"/>
              <a:t>      // === wall === </a:t>
            </a:r>
          </a:p>
          <a:p>
            <a:r>
              <a:rPr lang="en-US" altLang="zh-CN" dirty="0"/>
              <a:t>      WALL_X_L = H_SYNC_START + 30, // left boundary</a:t>
            </a:r>
          </a:p>
          <a:p>
            <a:r>
              <a:rPr lang="en-US" altLang="zh-CN" dirty="0"/>
              <a:t>      WALL_X_R = H_SYNC_START + 40, // right boundary  </a:t>
            </a:r>
          </a:p>
          <a:p>
            <a:r>
              <a:rPr lang="en-US" altLang="zh-CN" dirty="0"/>
              <a:t>      // === bar === </a:t>
            </a:r>
          </a:p>
          <a:p>
            <a:r>
              <a:rPr lang="en-US" altLang="zh-CN" dirty="0"/>
              <a:t>      BAR_X_L = H_SYNC_START + 600, // left boundary</a:t>
            </a:r>
          </a:p>
          <a:p>
            <a:r>
              <a:rPr lang="en-US" altLang="zh-CN" dirty="0"/>
              <a:t>      BAR_X_R = H_SYNC_START + 605, // right boundary   </a:t>
            </a:r>
          </a:p>
          <a:p>
            <a:r>
              <a:rPr lang="en-US" altLang="zh-CN" dirty="0"/>
              <a:t>      BAR_Y_SIZE = 70,              // bar </a:t>
            </a:r>
            <a:r>
              <a:rPr lang="zh-CN" altLang="en-US" dirty="0"/>
              <a:t>的高度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BAR_Y_T = V_SYNC_START + MAX_Y/2 - BAR_Y_SIZE/2, //Top=204 </a:t>
            </a:r>
          </a:p>
          <a:p>
            <a:r>
              <a:rPr lang="en-US" altLang="zh-CN" dirty="0"/>
              <a:t>      BAR_Y_B = BAR_Y_T + BAR_Y_SIZE -1, // bottom boundary </a:t>
            </a:r>
          </a:p>
          <a:p>
            <a:r>
              <a:rPr lang="en-US" altLang="zh-CN" dirty="0"/>
              <a:t>      BAR_V = 4,                    // </a:t>
            </a:r>
            <a:r>
              <a:rPr lang="zh-CN" altLang="en-US" dirty="0"/>
              <a:t>每次移动 </a:t>
            </a:r>
            <a:r>
              <a:rPr lang="en-US" altLang="zh-CN" dirty="0"/>
              <a:t>bar </a:t>
            </a:r>
            <a:r>
              <a:rPr lang="zh-CN" altLang="en-US" dirty="0"/>
              <a:t>的距离  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// === ball ===</a:t>
            </a:r>
          </a:p>
          <a:p>
            <a:r>
              <a:rPr lang="en-US" altLang="zh-CN" dirty="0"/>
              <a:t>      BALL_SIZE = 8, </a:t>
            </a:r>
          </a:p>
          <a:p>
            <a:r>
              <a:rPr lang="en-US" altLang="zh-CN" dirty="0"/>
              <a:t>      BALL_X_L = H_SYNC_START + 580,       // left boundary </a:t>
            </a:r>
          </a:p>
          <a:p>
            <a:r>
              <a:rPr lang="en-US" altLang="zh-CN" dirty="0"/>
              <a:t>      BALL_X_R = BALL_X_L + BALL_SIZE - 1, // right boundary </a:t>
            </a:r>
          </a:p>
          <a:p>
            <a:r>
              <a:rPr lang="en-US" altLang="zh-CN" dirty="0"/>
              <a:t>      BALL_Y_T = V_SYNC_START + MAX_Y/2 -BALL_SIZE/2,//top boundary </a:t>
            </a:r>
          </a:p>
          <a:p>
            <a:r>
              <a:rPr lang="en-US" altLang="zh-CN" dirty="0"/>
              <a:t>      BALL_Y_B = BALL_Y_T + BALL_SIZE - 1,       // bottom boundary </a:t>
            </a:r>
          </a:p>
          <a:p>
            <a:r>
              <a:rPr lang="en-US" altLang="zh-CN" dirty="0"/>
              <a:t>      BALL_V = 2;                          // </a:t>
            </a:r>
            <a:r>
              <a:rPr lang="zh-CN" altLang="en-US" dirty="0"/>
              <a:t>每次移动 </a:t>
            </a:r>
            <a:r>
              <a:rPr lang="en-US" altLang="zh-CN" dirty="0"/>
              <a:t>ball </a:t>
            </a:r>
            <a:r>
              <a:rPr lang="zh-CN" altLang="en-US" dirty="0"/>
              <a:t>的距离</a:t>
            </a:r>
          </a:p>
          <a:p>
            <a:r>
              <a:rPr lang="zh-CN" altLang="en-US" dirty="0"/>
              <a:t> 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</a:t>
            </a:r>
            <a:r>
              <a:rPr lang="en-US" altLang="zh-CN" dirty="0" err="1"/>
              <a:t>wallOn</a:t>
            </a:r>
            <a:r>
              <a:rPr lang="en-US" altLang="zh-CN" dirty="0"/>
              <a:t>, </a:t>
            </a:r>
            <a:r>
              <a:rPr lang="en-US" altLang="zh-CN" dirty="0" err="1"/>
              <a:t>barOn</a:t>
            </a:r>
            <a:r>
              <a:rPr lang="en-US" altLang="zh-CN" dirty="0"/>
              <a:t>, </a:t>
            </a:r>
            <a:r>
              <a:rPr lang="en-US" altLang="zh-CN" dirty="0" err="1"/>
              <a:t>ballOn</a:t>
            </a:r>
            <a:r>
              <a:rPr lang="en-US" altLang="zh-CN" dirty="0"/>
              <a:t>, </a:t>
            </a:r>
            <a:r>
              <a:rPr lang="en-US" altLang="zh-CN" dirty="0" err="1"/>
              <a:t>picOn</a:t>
            </a:r>
            <a:r>
              <a:rPr lang="en-US" altLang="zh-CN" dirty="0"/>
              <a:t>, </a:t>
            </a:r>
            <a:r>
              <a:rPr lang="en-US" altLang="zh-CN" dirty="0" err="1"/>
              <a:t>textOn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wall_r</a:t>
            </a:r>
            <a:r>
              <a:rPr lang="en-US" altLang="zh-CN" dirty="0"/>
              <a:t>, </a:t>
            </a:r>
            <a:r>
              <a:rPr lang="en-US" altLang="zh-CN" dirty="0" err="1"/>
              <a:t>wall_g</a:t>
            </a:r>
            <a:r>
              <a:rPr lang="en-US" altLang="zh-CN" dirty="0"/>
              <a:t>, </a:t>
            </a:r>
            <a:r>
              <a:rPr lang="en-US" altLang="zh-CN" dirty="0" err="1"/>
              <a:t>wall_b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bar_r</a:t>
            </a:r>
            <a:r>
              <a:rPr lang="en-US" altLang="zh-CN" dirty="0"/>
              <a:t>,  </a:t>
            </a:r>
            <a:r>
              <a:rPr lang="en-US" altLang="zh-CN" dirty="0" err="1"/>
              <a:t>bar_g</a:t>
            </a:r>
            <a:r>
              <a:rPr lang="en-US" altLang="zh-CN" dirty="0"/>
              <a:t>,  </a:t>
            </a:r>
            <a:r>
              <a:rPr lang="en-US" altLang="zh-CN" dirty="0" err="1"/>
              <a:t>bar_b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ball_r</a:t>
            </a:r>
            <a:r>
              <a:rPr lang="en-US" altLang="zh-CN" dirty="0"/>
              <a:t>, </a:t>
            </a:r>
            <a:r>
              <a:rPr lang="en-US" altLang="zh-CN" dirty="0" err="1"/>
              <a:t>ball_g</a:t>
            </a:r>
            <a:r>
              <a:rPr lang="en-US" altLang="zh-CN" dirty="0"/>
              <a:t>,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pic_r</a:t>
            </a:r>
            <a:r>
              <a:rPr lang="en-US" altLang="zh-CN" dirty="0"/>
              <a:t>,  </a:t>
            </a:r>
            <a:r>
              <a:rPr lang="en-US" altLang="zh-CN" dirty="0" err="1"/>
              <a:t>pic_g</a:t>
            </a:r>
            <a:r>
              <a:rPr lang="en-US" altLang="zh-CN" dirty="0"/>
              <a:t>,  </a:t>
            </a:r>
            <a:r>
              <a:rPr lang="en-US" altLang="zh-CN" dirty="0" err="1"/>
              <a:t>pic_b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</a:t>
            </a:r>
          </a:p>
          <a:p>
            <a:r>
              <a:rPr lang="en-US" altLang="zh-CN" dirty="0"/>
              <a:t>    // (wall) : pixel within wall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wallOn</a:t>
            </a:r>
            <a:r>
              <a:rPr lang="en-US" altLang="zh-CN" dirty="0"/>
              <a:t> = (WALL_X_L &lt;= 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 &lt;= WALL_X_R);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wall_b</a:t>
            </a:r>
            <a:r>
              <a:rPr lang="en-US" altLang="zh-CN" dirty="0"/>
              <a:t> = 4'b1111; // blue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(bar) :  pixel within bar 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bar_y_t</a:t>
            </a:r>
            <a:r>
              <a:rPr lang="en-US" altLang="zh-CN" dirty="0"/>
              <a:t>, </a:t>
            </a:r>
            <a:r>
              <a:rPr lang="en-US" altLang="zh-CN" dirty="0" err="1"/>
              <a:t>bar_y_b</a:t>
            </a:r>
            <a:r>
              <a:rPr lang="en-US" altLang="zh-CN" dirty="0"/>
              <a:t>; // bar top, bottom boundary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new bar y-position </a:t>
            </a:r>
          </a:p>
          <a:p>
            <a:r>
              <a:rPr lang="en-US" altLang="zh-CN" dirty="0"/>
              <a:t>    always @(posedge </a:t>
            </a:r>
            <a:r>
              <a:rPr lang="en-US" altLang="zh-CN" dirty="0" err="1"/>
              <a:t>clk</a:t>
            </a:r>
            <a:r>
              <a:rPr lang="en-US" altLang="zh-CN" dirty="0"/>
              <a:t>, </a:t>
            </a:r>
            <a:r>
              <a:rPr lang="en-US" altLang="zh-CN" dirty="0" err="1"/>
              <a:t>posedge</a:t>
            </a:r>
            <a:r>
              <a:rPr lang="en-US" altLang="zh-CN" dirty="0"/>
              <a:t> reset)</a:t>
            </a:r>
          </a:p>
          <a:p>
            <a:r>
              <a:rPr lang="en-US" altLang="zh-CN" dirty="0"/>
              <a:t>    begin</a:t>
            </a:r>
          </a:p>
          <a:p>
            <a:r>
              <a:rPr lang="en-US" altLang="zh-CN" dirty="0"/>
              <a:t>        if (reset)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BAR_Y_T;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btnDown</a:t>
            </a:r>
            <a:r>
              <a:rPr lang="en-US" altLang="zh-CN" dirty="0"/>
              <a:t> &amp; (</a:t>
            </a:r>
            <a:r>
              <a:rPr lang="en-US" altLang="zh-CN" dirty="0" err="1"/>
              <a:t>bar_y_b</a:t>
            </a:r>
            <a:r>
              <a:rPr lang="en-US" altLang="zh-CN" dirty="0"/>
              <a:t> &lt;= (V_SYNC_START+MAX_Y-1-BAR_V))) 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</a:t>
            </a:r>
            <a:r>
              <a:rPr lang="en-US" altLang="zh-CN" dirty="0" err="1"/>
              <a:t>bar_y_t</a:t>
            </a:r>
            <a:r>
              <a:rPr lang="en-US" altLang="zh-CN" dirty="0"/>
              <a:t> + BAR_V; // move down 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btnUp</a:t>
            </a:r>
            <a:r>
              <a:rPr lang="en-US" altLang="zh-CN" dirty="0"/>
              <a:t> &amp; (</a:t>
            </a:r>
            <a:r>
              <a:rPr lang="en-US" altLang="zh-CN" dirty="0" err="1"/>
              <a:t>bar_y_t</a:t>
            </a:r>
            <a:r>
              <a:rPr lang="en-US" altLang="zh-CN" dirty="0"/>
              <a:t> &gt;= (V_SYNC_START+BAR_V)))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</a:t>
            </a:r>
            <a:r>
              <a:rPr lang="en-US" altLang="zh-CN" dirty="0" err="1"/>
              <a:t>bar_y_t</a:t>
            </a:r>
            <a:r>
              <a:rPr lang="en-US" altLang="zh-CN" dirty="0"/>
              <a:t> - BAR_V; // move up </a:t>
            </a:r>
          </a:p>
          <a:p>
            <a:r>
              <a:rPr lang="en-US" altLang="zh-CN" dirty="0"/>
              <a:t>    end     </a:t>
            </a:r>
          </a:p>
          <a:p>
            <a:endParaRPr lang="en-US" altLang="zh-CN" dirty="0"/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bar_y_b</a:t>
            </a:r>
            <a:r>
              <a:rPr lang="en-US" altLang="zh-CN" dirty="0"/>
              <a:t> = </a:t>
            </a:r>
            <a:r>
              <a:rPr lang="en-US" altLang="zh-CN" dirty="0" err="1"/>
              <a:t>bar_y_t</a:t>
            </a:r>
            <a:r>
              <a:rPr lang="en-US" altLang="zh-CN" dirty="0"/>
              <a:t> + BAR_Y_SIZE - 1;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barOn</a:t>
            </a:r>
            <a:r>
              <a:rPr lang="en-US" altLang="zh-CN" dirty="0"/>
              <a:t> = ((BAR_X_L&lt;=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&lt;=BAR_X_R) &amp;&amp;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bar_y_t</a:t>
            </a:r>
            <a:r>
              <a:rPr lang="en-US" altLang="zh-CN" dirty="0"/>
              <a:t>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</a:t>
            </a:r>
            <a:r>
              <a:rPr lang="en-US" altLang="zh-CN" dirty="0" err="1"/>
              <a:t>bar_y_b</a:t>
            </a:r>
            <a:r>
              <a:rPr lang="en-US" altLang="zh-CN" dirty="0"/>
              <a:t>)); //</a:t>
            </a:r>
            <a:r>
              <a:rPr lang="zh-CN" altLang="en-US" dirty="0"/>
              <a:t>变量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bar_r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bar_g</a:t>
            </a:r>
            <a:r>
              <a:rPr lang="en-US" altLang="zh-CN" dirty="0"/>
              <a:t> = 4'b1111; // green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bar_b</a:t>
            </a:r>
            <a:r>
              <a:rPr lang="en-US" altLang="zh-CN" dirty="0"/>
              <a:t> = 4'b0000; </a:t>
            </a:r>
          </a:p>
          <a:p>
            <a:endParaRPr lang="en-US" altLang="zh-CN" dirty="0"/>
          </a:p>
          <a:p>
            <a:r>
              <a:rPr lang="en-US" altLang="zh-CN" dirty="0"/>
              <a:t>    // </a:t>
            </a:r>
            <a:r>
              <a:rPr lang="zh-CN" altLang="en-US" dirty="0"/>
              <a:t>（</a:t>
            </a:r>
            <a:r>
              <a:rPr lang="en-US" altLang="zh-CN" dirty="0"/>
              <a:t>round ball</a:t>
            </a:r>
            <a:r>
              <a:rPr lang="zh-CN" altLang="en-US" dirty="0"/>
              <a:t>）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[10:0] </a:t>
            </a:r>
            <a:r>
              <a:rPr lang="en-US" altLang="zh-CN" dirty="0" err="1"/>
              <a:t>ball_x_l</a:t>
            </a:r>
            <a:r>
              <a:rPr lang="en-US" altLang="zh-CN" dirty="0"/>
              <a:t>, </a:t>
            </a:r>
            <a:r>
              <a:rPr lang="en-US" altLang="zh-CN" dirty="0" err="1"/>
              <a:t>ball_x_r</a:t>
            </a:r>
            <a:r>
              <a:rPr lang="en-US" altLang="zh-CN" dirty="0"/>
              <a:t>; // ball left, right boundary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ball_y_t</a:t>
            </a:r>
            <a:r>
              <a:rPr lang="en-US" altLang="zh-CN" dirty="0"/>
              <a:t>, </a:t>
            </a:r>
            <a:r>
              <a:rPr lang="en-US" altLang="zh-CN" dirty="0" err="1"/>
              <a:t>ball_y_b</a:t>
            </a:r>
            <a:r>
              <a:rPr lang="en-US" altLang="zh-CN" dirty="0"/>
              <a:t>; // ball top, bottom boundary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ball_dx</a:t>
            </a:r>
            <a:r>
              <a:rPr lang="en-US" altLang="zh-CN" dirty="0"/>
              <a:t> , </a:t>
            </a:r>
            <a:r>
              <a:rPr lang="en-US" altLang="zh-CN" dirty="0" err="1"/>
              <a:t>ball_dy</a:t>
            </a:r>
            <a:r>
              <a:rPr lang="en-US" altLang="zh-CN" dirty="0"/>
              <a:t> ; // ball x, y </a:t>
            </a:r>
            <a:r>
              <a:rPr lang="zh-CN" altLang="en-US" dirty="0"/>
              <a:t>增量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[3:0] textBalls0, textBalls1; // </a:t>
            </a:r>
            <a:r>
              <a:rPr lang="zh-CN" altLang="en-US" dirty="0"/>
              <a:t>得分个位</a:t>
            </a:r>
            <a:r>
              <a:rPr lang="en-US" altLang="zh-CN" dirty="0"/>
              <a:t>,</a:t>
            </a:r>
            <a:r>
              <a:rPr lang="zh-CN" altLang="en-US" dirty="0"/>
              <a:t>十位</a:t>
            </a:r>
          </a:p>
          <a:p>
            <a:r>
              <a:rPr lang="zh-CN" altLang="en-US" dirty="0"/>
              <a:t>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new ball </a:t>
            </a:r>
            <a:r>
              <a:rPr lang="en-US" altLang="zh-CN" dirty="0" err="1"/>
              <a:t>x,y</a:t>
            </a:r>
            <a:r>
              <a:rPr lang="en-US" altLang="zh-CN" dirty="0"/>
              <a:t>-position </a:t>
            </a:r>
          </a:p>
          <a:p>
            <a:r>
              <a:rPr lang="en-US" altLang="zh-CN" dirty="0"/>
              <a:t>    always @(posedge </a:t>
            </a:r>
            <a:r>
              <a:rPr lang="en-US" altLang="zh-CN" dirty="0" err="1"/>
              <a:t>clk</a:t>
            </a:r>
            <a:r>
              <a:rPr lang="en-US" altLang="zh-CN" dirty="0"/>
              <a:t>, </a:t>
            </a:r>
            <a:r>
              <a:rPr lang="en-US" altLang="zh-CN" dirty="0" err="1"/>
              <a:t>posedge</a:t>
            </a:r>
            <a:r>
              <a:rPr lang="en-US" altLang="zh-CN" dirty="0"/>
              <a:t> reset)    begin</a:t>
            </a:r>
          </a:p>
          <a:p>
            <a:r>
              <a:rPr lang="en-US" altLang="zh-CN" dirty="0"/>
              <a:t>        if (reset)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ball_x_l</a:t>
            </a:r>
            <a:r>
              <a:rPr lang="en-US" altLang="zh-CN" dirty="0"/>
              <a:t> &lt;= BALL_X_L;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ball_y_t</a:t>
            </a:r>
            <a:r>
              <a:rPr lang="en-US" altLang="zh-CN" dirty="0"/>
              <a:t> &lt;= BALL_Y_T;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ball_dx</a:t>
            </a:r>
            <a:r>
              <a:rPr lang="en-US" altLang="zh-CN" dirty="0"/>
              <a:t>  &lt;= -1 * BALL_V;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ball_dy</a:t>
            </a:r>
            <a:r>
              <a:rPr lang="en-US" altLang="zh-CN" dirty="0"/>
              <a:t>  &lt;= -1 * BALL_V;</a:t>
            </a:r>
          </a:p>
          <a:p>
            <a:r>
              <a:rPr lang="en-US" altLang="zh-CN" dirty="0"/>
              <a:t>            textBalls0 &lt;= 4'b0000;   //</a:t>
            </a:r>
            <a:r>
              <a:rPr lang="zh-CN" altLang="en-US" dirty="0"/>
              <a:t>得分个位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textBalls1 &lt;= 4'b0000;   //</a:t>
            </a:r>
            <a:r>
              <a:rPr lang="zh-CN" altLang="en-US" dirty="0"/>
              <a:t>得分十位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end</a:t>
            </a:r>
          </a:p>
          <a:p>
            <a:r>
              <a:rPr lang="en-US" altLang="zh-CN" dirty="0"/>
              <a:t>        else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ball_x_l</a:t>
            </a:r>
            <a:r>
              <a:rPr lang="en-US" altLang="zh-CN" dirty="0"/>
              <a:t> &lt;= </a:t>
            </a:r>
            <a:r>
              <a:rPr lang="en-US" altLang="zh-CN" dirty="0" err="1"/>
              <a:t>ball_x_l</a:t>
            </a:r>
            <a:r>
              <a:rPr lang="en-US" altLang="zh-CN" dirty="0"/>
              <a:t> + </a:t>
            </a:r>
            <a:r>
              <a:rPr lang="en-US" altLang="zh-CN" dirty="0" err="1"/>
              <a:t>ball_dx</a:t>
            </a:r>
            <a:r>
              <a:rPr lang="en-US" altLang="zh-CN" dirty="0"/>
              <a:t>;  // </a:t>
            </a:r>
            <a:r>
              <a:rPr lang="zh-CN" altLang="en-US" dirty="0"/>
              <a:t>小球按</a:t>
            </a:r>
            <a:r>
              <a:rPr lang="en-US" altLang="zh-CN" dirty="0" err="1"/>
              <a:t>clk</a:t>
            </a:r>
            <a:r>
              <a:rPr lang="zh-CN" altLang="en-US" dirty="0"/>
              <a:t>节拍一直在向左移动</a:t>
            </a:r>
          </a:p>
          <a:p>
            <a:r>
              <a:rPr lang="zh-CN" altLang="en-US" dirty="0"/>
              <a:t>            </a:t>
            </a:r>
            <a:r>
              <a:rPr lang="en-US" altLang="zh-CN" dirty="0" err="1"/>
              <a:t>ball_y_t</a:t>
            </a:r>
            <a:r>
              <a:rPr lang="en-US" altLang="zh-CN" dirty="0"/>
              <a:t> &lt;= </a:t>
            </a:r>
            <a:r>
              <a:rPr lang="en-US" altLang="zh-CN" dirty="0" err="1"/>
              <a:t>ball_y_t</a:t>
            </a:r>
            <a:r>
              <a:rPr lang="en-US" altLang="zh-CN" dirty="0"/>
              <a:t> + </a:t>
            </a:r>
            <a:r>
              <a:rPr lang="en-US" altLang="zh-CN" dirty="0" err="1"/>
              <a:t>ball_dy</a:t>
            </a:r>
            <a:r>
              <a:rPr lang="en-US" altLang="zh-CN" dirty="0"/>
              <a:t>;  // </a:t>
            </a:r>
            <a:r>
              <a:rPr lang="zh-CN" altLang="en-US" dirty="0"/>
              <a:t>小球按</a:t>
            </a:r>
            <a:r>
              <a:rPr lang="en-US" altLang="zh-CN" dirty="0" err="1"/>
              <a:t>clk</a:t>
            </a:r>
            <a:r>
              <a:rPr lang="zh-CN" altLang="en-US" dirty="0"/>
              <a:t>节拍一直在向上移动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// ------------------ ball bounce back -----------------------</a:t>
            </a:r>
          </a:p>
          <a:p>
            <a:r>
              <a:rPr lang="en-US" altLang="zh-CN" dirty="0"/>
              <a:t>            if (</a:t>
            </a:r>
            <a:r>
              <a:rPr lang="en-US" altLang="zh-CN" dirty="0" err="1"/>
              <a:t>ball_y_t</a:t>
            </a:r>
            <a:r>
              <a:rPr lang="en-US" altLang="zh-CN" dirty="0"/>
              <a:t> &lt;= V_SYNC_START)              //reach top screen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ball_dy</a:t>
            </a:r>
            <a:r>
              <a:rPr lang="en-US" altLang="zh-CN" dirty="0"/>
              <a:t> &lt;= BALL_V;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ball_y_b</a:t>
            </a:r>
            <a:r>
              <a:rPr lang="en-US" altLang="zh-CN" dirty="0"/>
              <a:t> &gt;= V_SYNC_START + MAX_Y) //reach bottom screen 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ball_dy</a:t>
            </a:r>
            <a:r>
              <a:rPr lang="en-US" altLang="zh-CN" dirty="0"/>
              <a:t> &lt;= -1 * BALL_V;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ball_x_l</a:t>
            </a:r>
            <a:r>
              <a:rPr lang="en-US" altLang="zh-CN" dirty="0"/>
              <a:t> &lt;= WALL_X_R)             //reach left wall </a:t>
            </a:r>
          </a:p>
          <a:p>
            <a:r>
              <a:rPr lang="en-US" altLang="zh-CN" dirty="0"/>
              <a:t>            begin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BALL_V;  </a:t>
            </a:r>
          </a:p>
          <a:p>
            <a:r>
              <a:rPr lang="en-US" altLang="zh-CN" dirty="0"/>
              <a:t>            end                                    </a:t>
            </a:r>
          </a:p>
          <a:p>
            <a:r>
              <a:rPr lang="en-US" altLang="zh-CN" dirty="0"/>
              <a:t>            else if ((</a:t>
            </a:r>
            <a:r>
              <a:rPr lang="en-US" altLang="zh-CN" dirty="0" err="1"/>
              <a:t>ball_x_r</a:t>
            </a:r>
            <a:r>
              <a:rPr lang="en-US" altLang="zh-CN" dirty="0"/>
              <a:t> &gt;= BAR_X_L) &amp;&amp;          //reach right bar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ball_x_r</a:t>
            </a:r>
            <a:r>
              <a:rPr lang="en-US" altLang="zh-CN" dirty="0"/>
              <a:t> &lt;= BAR_X_R) &amp;&amp;   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ball_y_b</a:t>
            </a:r>
            <a:r>
              <a:rPr lang="en-US" altLang="zh-CN" dirty="0"/>
              <a:t> &gt;= </a:t>
            </a:r>
            <a:r>
              <a:rPr lang="en-US" altLang="zh-CN" dirty="0" err="1"/>
              <a:t>bar_y_t</a:t>
            </a:r>
            <a:r>
              <a:rPr lang="en-US" altLang="zh-CN" dirty="0"/>
              <a:t>) &amp;&amp;  (</a:t>
            </a:r>
            <a:r>
              <a:rPr lang="en-US" altLang="zh-CN" dirty="0" err="1"/>
              <a:t>ball_y_t</a:t>
            </a:r>
            <a:r>
              <a:rPr lang="en-US" altLang="zh-CN" dirty="0"/>
              <a:t> &lt;= </a:t>
            </a:r>
            <a:r>
              <a:rPr lang="en-US" altLang="zh-CN" dirty="0" err="1"/>
              <a:t>bar_y_b</a:t>
            </a:r>
            <a:r>
              <a:rPr lang="en-US" altLang="zh-CN" dirty="0"/>
              <a:t>))</a:t>
            </a:r>
          </a:p>
          <a:p>
            <a:r>
              <a:rPr lang="en-US" altLang="zh-CN" dirty="0"/>
              <a:t>            begin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-1 * BALL_V;     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ball_x_l</a:t>
            </a:r>
            <a:r>
              <a:rPr lang="en-US" altLang="zh-CN" dirty="0"/>
              <a:t> &lt;= BAR_X_L - BALL_SIZE;//</a:t>
            </a:r>
            <a:r>
              <a:rPr lang="zh-CN" altLang="en-US" dirty="0"/>
              <a:t>防止连续</a:t>
            </a:r>
            <a:r>
              <a:rPr lang="en-US" altLang="zh-CN" dirty="0"/>
              <a:t>3</a:t>
            </a:r>
            <a:r>
              <a:rPr lang="zh-CN" altLang="en-US" dirty="0"/>
              <a:t>次触发下行 </a:t>
            </a:r>
            <a:r>
              <a:rPr lang="en-US" altLang="zh-CN" dirty="0"/>
              <a:t>hit+1      </a:t>
            </a:r>
          </a:p>
          <a:p>
            <a:r>
              <a:rPr lang="en-US" altLang="zh-CN" dirty="0"/>
              <a:t>                textBalls0 &lt;= textBalls0 + 1;   //</a:t>
            </a:r>
            <a:r>
              <a:rPr lang="zh-CN" altLang="en-US" dirty="0"/>
              <a:t>仅</a:t>
            </a:r>
            <a:r>
              <a:rPr lang="en-US" altLang="zh-CN" dirty="0"/>
              <a:t>16</a:t>
            </a:r>
            <a:r>
              <a:rPr lang="zh-CN" altLang="en-US" dirty="0"/>
              <a:t>进制</a:t>
            </a:r>
            <a:r>
              <a:rPr lang="en-US" altLang="zh-CN" dirty="0"/>
              <a:t>+1            </a:t>
            </a:r>
          </a:p>
          <a:p>
            <a:r>
              <a:rPr lang="en-US" altLang="zh-CN" dirty="0"/>
              <a:t>            end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ball_x_r</a:t>
            </a:r>
            <a:r>
              <a:rPr lang="en-US" altLang="zh-CN" dirty="0"/>
              <a:t> &gt;= H_SYNC_START + MAX_X) //reach right screen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-1 * BALL_V;            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end               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assign </a:t>
            </a:r>
            <a:r>
              <a:rPr lang="en-US" altLang="zh-CN" dirty="0" err="1"/>
              <a:t>ball_x_r</a:t>
            </a:r>
            <a:r>
              <a:rPr lang="en-US" altLang="zh-CN" dirty="0"/>
              <a:t> = </a:t>
            </a:r>
            <a:r>
              <a:rPr lang="en-US" altLang="zh-CN" dirty="0" err="1"/>
              <a:t>ball_x_l</a:t>
            </a:r>
            <a:r>
              <a:rPr lang="en-US" altLang="zh-CN" dirty="0"/>
              <a:t> + BALL_SIZE - 1; </a:t>
            </a:r>
          </a:p>
          <a:p>
            <a:r>
              <a:rPr lang="en-US" altLang="zh-CN" dirty="0"/>
              <a:t>     assign </a:t>
            </a:r>
            <a:r>
              <a:rPr lang="en-US" altLang="zh-CN" dirty="0" err="1"/>
              <a:t>ball_y_b</a:t>
            </a:r>
            <a:r>
              <a:rPr lang="en-US" altLang="zh-CN" dirty="0"/>
              <a:t> = </a:t>
            </a:r>
            <a:r>
              <a:rPr lang="en-US" altLang="zh-CN" dirty="0" err="1"/>
              <a:t>ball_y_t</a:t>
            </a:r>
            <a:r>
              <a:rPr lang="en-US" altLang="zh-CN" dirty="0"/>
              <a:t> + BALL_SIZE - 1;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logic [2:0] </a:t>
            </a:r>
            <a:r>
              <a:rPr lang="en-US" altLang="zh-CN" dirty="0" err="1"/>
              <a:t>rom_addr</a:t>
            </a:r>
            <a:r>
              <a:rPr lang="en-US" altLang="zh-CN" dirty="0"/>
              <a:t>, </a:t>
            </a:r>
            <a:r>
              <a:rPr lang="en-US" altLang="zh-CN" dirty="0" err="1"/>
              <a:t>rom_col</a:t>
            </a:r>
            <a:r>
              <a:rPr lang="en-US" altLang="zh-CN" dirty="0"/>
              <a:t>; // ROM</a:t>
            </a:r>
            <a:r>
              <a:rPr lang="zh-CN" altLang="en-US" dirty="0"/>
              <a:t>中</a:t>
            </a:r>
            <a:r>
              <a:rPr lang="en-US" altLang="zh-CN" dirty="0"/>
              <a:t>8</a:t>
            </a:r>
            <a:r>
              <a:rPr lang="zh-CN" altLang="en-US" dirty="0"/>
              <a:t>行、</a:t>
            </a:r>
            <a:r>
              <a:rPr lang="en-US" altLang="zh-CN" dirty="0"/>
              <a:t>8</a:t>
            </a:r>
            <a:r>
              <a:rPr lang="zh-CN" altLang="en-US" dirty="0"/>
              <a:t>列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</a:t>
            </a:r>
            <a:r>
              <a:rPr lang="en-US" altLang="zh-CN" dirty="0" err="1"/>
              <a:t>rom_bit</a:t>
            </a:r>
            <a:r>
              <a:rPr lang="en-US" altLang="zh-CN" dirty="0"/>
              <a:t>;                 // ROM</a:t>
            </a:r>
            <a:r>
              <a:rPr lang="zh-CN" altLang="en-US" dirty="0"/>
              <a:t>中每个像素值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[7:0] </a:t>
            </a:r>
            <a:r>
              <a:rPr lang="en-US" altLang="zh-CN" dirty="0" err="1"/>
              <a:t>rom_data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always_comb</a:t>
            </a:r>
            <a:r>
              <a:rPr lang="en-US" altLang="zh-CN" dirty="0"/>
              <a:t>       // round ball image ROM </a:t>
            </a:r>
          </a:p>
          <a:p>
            <a:r>
              <a:rPr lang="en-US" altLang="zh-CN" dirty="0"/>
              <a:t>        case (</a:t>
            </a:r>
            <a:r>
              <a:rPr lang="en-US" altLang="zh-CN" dirty="0" err="1"/>
              <a:t>rom_addr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    3'h0: </a:t>
            </a:r>
            <a:r>
              <a:rPr lang="en-US" altLang="zh-CN" dirty="0" err="1"/>
              <a:t>rom_data</a:t>
            </a:r>
            <a:r>
              <a:rPr lang="en-US" altLang="zh-CN" dirty="0"/>
              <a:t> = 8'b0011_1100; //   **** </a:t>
            </a:r>
          </a:p>
          <a:p>
            <a:r>
              <a:rPr lang="en-US" altLang="zh-CN" dirty="0"/>
              <a:t>            3'h1: </a:t>
            </a:r>
            <a:r>
              <a:rPr lang="en-US" altLang="zh-CN" dirty="0" err="1"/>
              <a:t>rom_data</a:t>
            </a:r>
            <a:r>
              <a:rPr lang="en-US" altLang="zh-CN" dirty="0"/>
              <a:t> = 8'b0111_1110; //  ****** </a:t>
            </a:r>
          </a:p>
          <a:p>
            <a:r>
              <a:rPr lang="en-US" altLang="zh-CN" dirty="0"/>
              <a:t>            3'h2: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3'h3: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3'h4: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3'h5: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3'h6: </a:t>
            </a:r>
            <a:r>
              <a:rPr lang="en-US" altLang="zh-CN" dirty="0" err="1"/>
              <a:t>rom_data</a:t>
            </a:r>
            <a:r>
              <a:rPr lang="en-US" altLang="zh-CN" dirty="0"/>
              <a:t> = 8'b0111_1110; //  ****** </a:t>
            </a:r>
          </a:p>
          <a:p>
            <a:r>
              <a:rPr lang="en-US" altLang="zh-CN" dirty="0"/>
              <a:t>            3'h7: </a:t>
            </a:r>
            <a:r>
              <a:rPr lang="en-US" altLang="zh-CN" dirty="0" err="1"/>
              <a:t>rom_data</a:t>
            </a:r>
            <a:r>
              <a:rPr lang="en-US" altLang="zh-CN" dirty="0"/>
              <a:t> = 8'b0011_1100; //   **** 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endcase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rom_col</a:t>
            </a:r>
            <a:r>
              <a:rPr lang="en-US" altLang="zh-CN" dirty="0"/>
              <a:t>  = </a:t>
            </a:r>
            <a:r>
              <a:rPr lang="en-US" altLang="zh-CN" dirty="0" err="1"/>
              <a:t>pix_x</a:t>
            </a:r>
            <a:r>
              <a:rPr lang="en-US" altLang="zh-CN" dirty="0"/>
              <a:t>[2:0] - </a:t>
            </a:r>
            <a:r>
              <a:rPr lang="en-US" altLang="zh-CN" dirty="0" err="1"/>
              <a:t>ball_x_l</a:t>
            </a:r>
            <a:r>
              <a:rPr lang="en-US" altLang="zh-CN" dirty="0"/>
              <a:t>[2:0]; // ROM</a:t>
            </a:r>
            <a:r>
              <a:rPr lang="zh-CN" altLang="en-US" dirty="0"/>
              <a:t>列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rom_addr</a:t>
            </a:r>
            <a:r>
              <a:rPr lang="en-US" altLang="zh-CN" dirty="0"/>
              <a:t> = </a:t>
            </a:r>
            <a:r>
              <a:rPr lang="en-US" altLang="zh-CN" dirty="0" err="1"/>
              <a:t>pix_y</a:t>
            </a:r>
            <a:r>
              <a:rPr lang="en-US" altLang="zh-CN" dirty="0"/>
              <a:t>[2:0] - </a:t>
            </a:r>
            <a:r>
              <a:rPr lang="en-US" altLang="zh-CN" dirty="0" err="1"/>
              <a:t>ball_y_t</a:t>
            </a:r>
            <a:r>
              <a:rPr lang="en-US" altLang="zh-CN" dirty="0"/>
              <a:t>[2:0]; // ROM</a:t>
            </a:r>
            <a:r>
              <a:rPr lang="zh-CN" altLang="en-US" dirty="0"/>
              <a:t>行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rom_bit</a:t>
            </a:r>
            <a:r>
              <a:rPr lang="en-US" altLang="zh-CN" dirty="0"/>
              <a:t>  = </a:t>
            </a:r>
            <a:r>
              <a:rPr lang="en-US" altLang="zh-CN" dirty="0" err="1"/>
              <a:t>rom_data</a:t>
            </a:r>
            <a:r>
              <a:rPr lang="en-US" altLang="zh-CN" dirty="0"/>
              <a:t>[</a:t>
            </a:r>
            <a:r>
              <a:rPr lang="en-US" altLang="zh-CN" dirty="0" err="1"/>
              <a:t>rom_col</a:t>
            </a:r>
            <a:r>
              <a:rPr lang="en-US" altLang="zh-CN" dirty="0"/>
              <a:t>]; //</a:t>
            </a:r>
            <a:r>
              <a:rPr lang="en-US" altLang="zh-CN" dirty="0" err="1"/>
              <a:t>ROMaddr</a:t>
            </a:r>
            <a:r>
              <a:rPr lang="zh-CN" altLang="en-US" dirty="0"/>
              <a:t>行中</a:t>
            </a:r>
            <a:r>
              <a:rPr lang="en-US" altLang="zh-CN" dirty="0"/>
              <a:t>col</a:t>
            </a:r>
            <a:r>
              <a:rPr lang="zh-CN" altLang="en-US" dirty="0"/>
              <a:t>列值  </a:t>
            </a:r>
          </a:p>
          <a:p>
            <a:r>
              <a:rPr lang="zh-CN" altLang="en-US" dirty="0"/>
              <a:t> 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pixel within ball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ballOn</a:t>
            </a:r>
            <a:r>
              <a:rPr lang="en-US" altLang="zh-CN" dirty="0"/>
              <a:t> = ((</a:t>
            </a:r>
            <a:r>
              <a:rPr lang="en-US" altLang="zh-CN" dirty="0" err="1"/>
              <a:t>ball_x_l</a:t>
            </a:r>
            <a:r>
              <a:rPr lang="en-US" altLang="zh-CN" dirty="0"/>
              <a:t>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</a:t>
            </a:r>
            <a:r>
              <a:rPr lang="en-US" altLang="zh-CN" dirty="0" err="1"/>
              <a:t>ball_x_r</a:t>
            </a:r>
            <a:r>
              <a:rPr lang="en-US" altLang="zh-CN" dirty="0"/>
              <a:t>) &amp;&amp;  //</a:t>
            </a:r>
            <a:r>
              <a:rPr lang="zh-CN" altLang="en-US" dirty="0"/>
              <a:t>变量</a:t>
            </a:r>
          </a:p>
          <a:p>
            <a:r>
              <a:rPr lang="zh-CN" altLang="en-US" dirty="0"/>
              <a:t>                     </a:t>
            </a:r>
            <a:r>
              <a:rPr lang="en-US" altLang="zh-CN" dirty="0"/>
              <a:t>(</a:t>
            </a:r>
            <a:r>
              <a:rPr lang="en-US" altLang="zh-CN" dirty="0" err="1"/>
              <a:t>ball_y_t</a:t>
            </a:r>
            <a:r>
              <a:rPr lang="en-US" altLang="zh-CN" dirty="0"/>
              <a:t>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</a:t>
            </a:r>
            <a:r>
              <a:rPr lang="en-US" altLang="zh-CN" dirty="0" err="1"/>
              <a:t>ball_y_b</a:t>
            </a:r>
            <a:r>
              <a:rPr lang="en-US" altLang="zh-CN" dirty="0"/>
              <a:t>)) &amp;  //</a:t>
            </a:r>
            <a:r>
              <a:rPr lang="zh-CN" altLang="en-US" dirty="0"/>
              <a:t>变量 </a:t>
            </a:r>
          </a:p>
          <a:p>
            <a:r>
              <a:rPr lang="zh-CN" altLang="en-US" dirty="0"/>
              <a:t>                     </a:t>
            </a:r>
            <a:r>
              <a:rPr lang="en-US" altLang="zh-CN" dirty="0" err="1"/>
              <a:t>rom_bit</a:t>
            </a:r>
            <a:r>
              <a:rPr lang="en-US" altLang="zh-CN" dirty="0"/>
              <a:t>;  // round ball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ball_r</a:t>
            </a:r>
            <a:r>
              <a:rPr lang="en-US" altLang="zh-CN" dirty="0"/>
              <a:t> = 4'b1111;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ball_b</a:t>
            </a:r>
            <a:r>
              <a:rPr lang="en-US" altLang="zh-CN" dirty="0"/>
              <a:t> = 4'b0000;  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Fudan picture</a:t>
            </a:r>
          </a:p>
          <a:p>
            <a:r>
              <a:rPr lang="en-US" altLang="zh-CN" dirty="0"/>
              <a:t>    logic [10:0] C1, R1; //</a:t>
            </a:r>
            <a:r>
              <a:rPr lang="zh-CN" altLang="en-US" dirty="0"/>
              <a:t>图片左上角坐标（</a:t>
            </a:r>
            <a:r>
              <a:rPr lang="en-US" altLang="zh-CN" dirty="0"/>
              <a:t>C1, R1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C1 = (MAX_X - 320) / 2; //</a:t>
            </a:r>
            <a:r>
              <a:rPr lang="zh-CN" altLang="en-US" dirty="0"/>
              <a:t>水平居中</a:t>
            </a:r>
            <a:r>
              <a:rPr lang="en-US" altLang="zh-CN" dirty="0"/>
              <a:t>=160</a:t>
            </a:r>
          </a:p>
          <a:p>
            <a:r>
              <a:rPr lang="en-US" altLang="zh-CN" dirty="0"/>
              <a:t>    assign R1 = (MAX_Y - 320) / 2; //</a:t>
            </a:r>
            <a:r>
              <a:rPr lang="zh-CN" altLang="en-US" dirty="0"/>
              <a:t>垂直居中</a:t>
            </a:r>
            <a:r>
              <a:rPr lang="en-US" altLang="zh-CN" dirty="0"/>
              <a:t>=80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xPic</a:t>
            </a:r>
            <a:r>
              <a:rPr lang="en-US" altLang="zh-CN" dirty="0"/>
              <a:t>, </a:t>
            </a:r>
            <a:r>
              <a:rPr lang="en-US" altLang="zh-CN" dirty="0" err="1"/>
              <a:t>yPic</a:t>
            </a:r>
            <a:r>
              <a:rPr lang="en-US" altLang="zh-CN" dirty="0"/>
              <a:t>; //</a:t>
            </a:r>
            <a:r>
              <a:rPr lang="zh-CN" altLang="en-US" dirty="0"/>
              <a:t>图片内坐标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xPic</a:t>
            </a:r>
            <a:r>
              <a:rPr lang="en-US" altLang="zh-CN" dirty="0"/>
              <a:t> =  </a:t>
            </a:r>
            <a:r>
              <a:rPr lang="en-US" altLang="zh-CN" dirty="0" err="1"/>
              <a:t>pix_x</a:t>
            </a:r>
            <a:r>
              <a:rPr lang="en-US" altLang="zh-CN" dirty="0"/>
              <a:t> - H_SYNC_START - C1;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yPic</a:t>
            </a:r>
            <a:r>
              <a:rPr lang="en-US" altLang="zh-CN" dirty="0"/>
              <a:t> =  </a:t>
            </a:r>
            <a:r>
              <a:rPr lang="en-US" altLang="zh-CN" dirty="0" err="1"/>
              <a:t>pix_y</a:t>
            </a:r>
            <a:r>
              <a:rPr lang="en-US" altLang="zh-CN" dirty="0"/>
              <a:t> - V_SYNC_START - R1;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read picture data from ROM</a:t>
            </a:r>
          </a:p>
          <a:p>
            <a:r>
              <a:rPr lang="en-US" altLang="zh-CN" dirty="0"/>
              <a:t>    assign picAddr17 = 320 * </a:t>
            </a:r>
            <a:r>
              <a:rPr lang="en-US" altLang="zh-CN" dirty="0" err="1"/>
              <a:t>yPic</a:t>
            </a:r>
            <a:r>
              <a:rPr lang="en-US" altLang="zh-CN" dirty="0"/>
              <a:t> + </a:t>
            </a:r>
            <a:r>
              <a:rPr lang="en-US" altLang="zh-CN" dirty="0" err="1"/>
              <a:t>xPic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picOn</a:t>
            </a:r>
            <a:r>
              <a:rPr lang="en-US" altLang="zh-CN" dirty="0"/>
              <a:t> = ((</a:t>
            </a:r>
            <a:r>
              <a:rPr lang="en-US" altLang="zh-CN" dirty="0" err="1"/>
              <a:t>pix_x</a:t>
            </a:r>
            <a:r>
              <a:rPr lang="en-US" altLang="zh-CN" dirty="0"/>
              <a:t> &gt; H_SYNC_START+C1)     &amp;&amp;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pix_x</a:t>
            </a:r>
            <a:r>
              <a:rPr lang="en-US" altLang="zh-CN" dirty="0"/>
              <a:t> &lt; H_SYNC_START+C1+320) &amp;&amp;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pix_y</a:t>
            </a:r>
            <a:r>
              <a:rPr lang="en-US" altLang="zh-CN" dirty="0"/>
              <a:t> &gt; V_SYNC_START+R1)     &amp;&amp; 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pix_y</a:t>
            </a:r>
            <a:r>
              <a:rPr lang="en-US" altLang="zh-CN" dirty="0"/>
              <a:t> &lt; V_SYNC_START+R1+320));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pic_r</a:t>
            </a:r>
            <a:r>
              <a:rPr lang="en-US" altLang="zh-CN" dirty="0"/>
              <a:t> = </a:t>
            </a:r>
            <a:r>
              <a:rPr lang="en-US" altLang="zh-CN" dirty="0" err="1"/>
              <a:t>picData</a:t>
            </a:r>
            <a:r>
              <a:rPr lang="en-US" altLang="zh-CN" dirty="0"/>
              <a:t>[11:8]; // 4bits red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pic_g</a:t>
            </a:r>
            <a:r>
              <a:rPr lang="en-US" altLang="zh-CN" dirty="0"/>
              <a:t> = </a:t>
            </a:r>
            <a:r>
              <a:rPr lang="en-US" altLang="zh-CN" dirty="0" err="1"/>
              <a:t>picData</a:t>
            </a:r>
            <a:r>
              <a:rPr lang="en-US" altLang="zh-CN" dirty="0"/>
              <a:t>[7:4];  // 4bits green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pic_b</a:t>
            </a:r>
            <a:r>
              <a:rPr lang="en-US" altLang="zh-CN" dirty="0"/>
              <a:t> = </a:t>
            </a:r>
            <a:r>
              <a:rPr lang="en-US" altLang="zh-CN" dirty="0" err="1"/>
              <a:t>picData</a:t>
            </a:r>
            <a:r>
              <a:rPr lang="en-US" altLang="zh-CN" dirty="0"/>
              <a:t>[3:0];  // 4bits blue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(Text) </a:t>
            </a:r>
            <a:r>
              <a:rPr lang="zh-CN" altLang="en-US" dirty="0"/>
              <a:t>得分文字</a:t>
            </a:r>
            <a:r>
              <a:rPr lang="en-US" altLang="zh-CN" dirty="0"/>
              <a:t>: 16x8</a:t>
            </a:r>
            <a:r>
              <a:rPr lang="zh-CN" altLang="en-US" dirty="0"/>
              <a:t>点阵 </a:t>
            </a:r>
            <a:r>
              <a:rPr lang="en-US" altLang="zh-CN" dirty="0"/>
              <a:t>"Score:??"  </a:t>
            </a:r>
          </a:p>
          <a:p>
            <a:r>
              <a:rPr lang="en-US" altLang="zh-CN" dirty="0"/>
              <a:t>    logic [10:0] C2, R2; //</a:t>
            </a:r>
            <a:r>
              <a:rPr lang="zh-CN" altLang="en-US" dirty="0"/>
              <a:t>图片左上角坐标（</a:t>
            </a:r>
            <a:r>
              <a:rPr lang="en-US" altLang="zh-CN" dirty="0"/>
              <a:t>C2, R2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C2 = 500;</a:t>
            </a:r>
          </a:p>
          <a:p>
            <a:r>
              <a:rPr lang="en-US" altLang="zh-CN" dirty="0"/>
              <a:t>    assign R2 = 10;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xText</a:t>
            </a:r>
            <a:r>
              <a:rPr lang="en-US" altLang="zh-CN" dirty="0"/>
              <a:t>, </a:t>
            </a:r>
            <a:r>
              <a:rPr lang="en-US" altLang="zh-CN" dirty="0" err="1"/>
              <a:t>yText</a:t>
            </a:r>
            <a:r>
              <a:rPr lang="en-US" altLang="zh-CN" dirty="0"/>
              <a:t>; //Text</a:t>
            </a:r>
            <a:r>
              <a:rPr lang="zh-CN" altLang="en-US" dirty="0"/>
              <a:t>内坐标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xText</a:t>
            </a:r>
            <a:r>
              <a:rPr lang="en-US" altLang="zh-CN" dirty="0"/>
              <a:t> =  </a:t>
            </a:r>
            <a:r>
              <a:rPr lang="en-US" altLang="zh-CN" dirty="0" err="1"/>
              <a:t>pix_x</a:t>
            </a:r>
            <a:r>
              <a:rPr lang="en-US" altLang="zh-CN" dirty="0"/>
              <a:t> - H_SYNC_START - C2 - 1;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yText</a:t>
            </a:r>
            <a:r>
              <a:rPr lang="en-US" altLang="zh-CN" dirty="0"/>
              <a:t> =  </a:t>
            </a:r>
            <a:r>
              <a:rPr lang="en-US" altLang="zh-CN" dirty="0" err="1"/>
              <a:t>pix_y</a:t>
            </a:r>
            <a:r>
              <a:rPr lang="en-US" altLang="zh-CN" dirty="0"/>
              <a:t> - V_SYNC_START - R2 - 1;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txtAddr</a:t>
            </a:r>
            <a:r>
              <a:rPr lang="en-US" altLang="zh-CN" dirty="0"/>
              <a:t>; //{</a:t>
            </a:r>
            <a:r>
              <a:rPr lang="en-US" altLang="zh-CN" dirty="0" err="1"/>
              <a:t>charAddr</a:t>
            </a:r>
            <a:r>
              <a:rPr lang="en-US" altLang="zh-CN" dirty="0"/>
              <a:t>, </a:t>
            </a:r>
            <a:r>
              <a:rPr lang="en-US" altLang="zh-CN" dirty="0" err="1"/>
              <a:t>rowAddr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    logic [6:0] </a:t>
            </a:r>
            <a:r>
              <a:rPr lang="en-US" altLang="zh-CN" dirty="0" err="1"/>
              <a:t>charAddr</a:t>
            </a:r>
            <a:r>
              <a:rPr lang="en-US" altLang="zh-CN" dirty="0"/>
              <a:t>; //</a:t>
            </a:r>
            <a:r>
              <a:rPr lang="zh-CN" altLang="en-US" dirty="0"/>
              <a:t>字符地址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[3:0] </a:t>
            </a:r>
            <a:r>
              <a:rPr lang="en-US" altLang="zh-CN" dirty="0" err="1"/>
              <a:t>rowAddr</a:t>
            </a:r>
            <a:r>
              <a:rPr lang="en-US" altLang="zh-CN" dirty="0"/>
              <a:t>;  //</a:t>
            </a:r>
            <a:r>
              <a:rPr lang="zh-CN" altLang="en-US" dirty="0"/>
              <a:t>行地址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[0:7] </a:t>
            </a:r>
            <a:r>
              <a:rPr lang="en-US" altLang="zh-CN" dirty="0" err="1"/>
              <a:t>textData</a:t>
            </a:r>
            <a:r>
              <a:rPr lang="en-US" altLang="zh-CN" dirty="0"/>
              <a:t>; //</a:t>
            </a:r>
            <a:r>
              <a:rPr lang="zh-CN" altLang="en-US" dirty="0"/>
              <a:t>字符</a:t>
            </a:r>
            <a:r>
              <a:rPr lang="en-US" altLang="zh-CN" dirty="0"/>
              <a:t>ROM</a:t>
            </a:r>
            <a:r>
              <a:rPr lang="zh-CN" altLang="en-US" dirty="0"/>
              <a:t>顺序从小到大</a:t>
            </a:r>
            <a:r>
              <a:rPr lang="en-US" altLang="zh-CN" dirty="0"/>
              <a:t>!!</a:t>
            </a:r>
          </a:p>
          <a:p>
            <a:r>
              <a:rPr lang="en-US" altLang="zh-CN" dirty="0"/>
              <a:t>    logic </a:t>
            </a:r>
            <a:r>
              <a:rPr lang="en-US" altLang="zh-CN" dirty="0" err="1"/>
              <a:t>One_bit</a:t>
            </a:r>
            <a:r>
              <a:rPr lang="en-US" altLang="zh-CN" dirty="0"/>
              <a:t>;    //</a:t>
            </a:r>
            <a:r>
              <a:rPr lang="zh-CN" altLang="en-US" dirty="0"/>
              <a:t>每个字符一行中的每</a:t>
            </a:r>
            <a:r>
              <a:rPr lang="en-US" altLang="zh-CN" dirty="0"/>
              <a:t>1</a:t>
            </a:r>
            <a:r>
              <a:rPr lang="zh-CN" altLang="en-US" dirty="0"/>
              <a:t>位数据</a:t>
            </a:r>
          </a:p>
          <a:p>
            <a:r>
              <a:rPr lang="zh-CN" altLang="en-US" dirty="0"/>
              <a:t>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always @(*)</a:t>
            </a:r>
          </a:p>
          <a:p>
            <a:r>
              <a:rPr lang="en-US" altLang="zh-CN" dirty="0"/>
              <a:t>        case (</a:t>
            </a:r>
            <a:r>
              <a:rPr lang="en-US" altLang="zh-CN" dirty="0" err="1"/>
              <a:t>xText</a:t>
            </a:r>
            <a:r>
              <a:rPr lang="en-US" altLang="zh-CN" dirty="0"/>
              <a:t>[7:4])    // </a:t>
            </a:r>
            <a:r>
              <a:rPr lang="en-US" altLang="zh-CN" dirty="0" err="1"/>
              <a:t>xText</a:t>
            </a:r>
            <a:r>
              <a:rPr lang="en-US" altLang="zh-CN" dirty="0"/>
              <a:t>[3:0]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个字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4'h0: </a:t>
            </a:r>
            <a:r>
              <a:rPr lang="en-US" altLang="zh-CN" dirty="0" err="1"/>
              <a:t>charAddr</a:t>
            </a:r>
            <a:r>
              <a:rPr lang="en-US" altLang="zh-CN" dirty="0"/>
              <a:t> = 7'h53; // S</a:t>
            </a:r>
          </a:p>
          <a:p>
            <a:r>
              <a:rPr lang="en-US" altLang="zh-CN" dirty="0"/>
              <a:t>            4'h1: </a:t>
            </a:r>
            <a:r>
              <a:rPr lang="en-US" altLang="zh-CN" dirty="0" err="1"/>
              <a:t>charAddr</a:t>
            </a:r>
            <a:r>
              <a:rPr lang="en-US" altLang="zh-CN" dirty="0"/>
              <a:t> = 7'h63; // c</a:t>
            </a:r>
          </a:p>
          <a:p>
            <a:r>
              <a:rPr lang="en-US" altLang="zh-CN" dirty="0"/>
              <a:t>            4'h2: </a:t>
            </a:r>
            <a:r>
              <a:rPr lang="en-US" altLang="zh-CN" dirty="0" err="1"/>
              <a:t>charAddr</a:t>
            </a:r>
            <a:r>
              <a:rPr lang="en-US" altLang="zh-CN" dirty="0"/>
              <a:t> = 7'h6f; // o</a:t>
            </a:r>
          </a:p>
          <a:p>
            <a:r>
              <a:rPr lang="en-US" altLang="zh-CN" dirty="0"/>
              <a:t>            4'h3: </a:t>
            </a:r>
            <a:r>
              <a:rPr lang="en-US" altLang="zh-CN" dirty="0" err="1"/>
              <a:t>charAddr</a:t>
            </a:r>
            <a:r>
              <a:rPr lang="en-US" altLang="zh-CN" dirty="0"/>
              <a:t> = 7'h72; // r</a:t>
            </a:r>
          </a:p>
          <a:p>
            <a:r>
              <a:rPr lang="en-US" altLang="zh-CN" dirty="0"/>
              <a:t>            4'h4: </a:t>
            </a:r>
            <a:r>
              <a:rPr lang="en-US" altLang="zh-CN" dirty="0" err="1"/>
              <a:t>charAddr</a:t>
            </a:r>
            <a:r>
              <a:rPr lang="en-US" altLang="zh-CN" dirty="0"/>
              <a:t> = 7'h65; // e</a:t>
            </a:r>
          </a:p>
          <a:p>
            <a:r>
              <a:rPr lang="en-US" altLang="zh-CN" dirty="0"/>
              <a:t>            4'h5: </a:t>
            </a:r>
            <a:r>
              <a:rPr lang="en-US" altLang="zh-CN" dirty="0" err="1"/>
              <a:t>charAddr</a:t>
            </a:r>
            <a:r>
              <a:rPr lang="en-US" altLang="zh-CN" dirty="0"/>
              <a:t> = 7'h3a; // :</a:t>
            </a:r>
          </a:p>
          <a:p>
            <a:r>
              <a:rPr lang="en-US" altLang="zh-CN" dirty="0"/>
              <a:t>            4'h6: </a:t>
            </a:r>
            <a:r>
              <a:rPr lang="en-US" altLang="zh-CN" dirty="0" err="1"/>
              <a:t>charAddr</a:t>
            </a:r>
            <a:r>
              <a:rPr lang="en-US" altLang="zh-CN" dirty="0"/>
              <a:t> = {3'b011, textBalls1}; // </a:t>
            </a:r>
            <a:r>
              <a:rPr lang="zh-CN" altLang="en-US" dirty="0"/>
              <a:t>十位数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4'h7: </a:t>
            </a:r>
            <a:r>
              <a:rPr lang="en-US" altLang="zh-CN" dirty="0" err="1"/>
              <a:t>charAddr</a:t>
            </a:r>
            <a:r>
              <a:rPr lang="en-US" altLang="zh-CN" dirty="0"/>
              <a:t> = {3'b011, textBalls0}; // </a:t>
            </a:r>
            <a:r>
              <a:rPr lang="zh-CN" altLang="en-US" dirty="0"/>
              <a:t>个位数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default:charAddr</a:t>
            </a:r>
            <a:r>
              <a:rPr lang="en-US" altLang="zh-CN" dirty="0"/>
              <a:t>=7'hXX;</a:t>
            </a:r>
            <a:endParaRPr lang="zh-CN" altLang="en-US" dirty="0"/>
          </a:p>
          <a:p>
            <a:r>
              <a:rPr lang="zh-CN" altLang="en-US" dirty="0"/>
              <a:t>        </a:t>
            </a:r>
            <a:r>
              <a:rPr lang="en-US" altLang="zh-CN" dirty="0" err="1"/>
              <a:t>endcase</a:t>
            </a:r>
            <a:endParaRPr lang="en-US" altLang="zh-CN" dirty="0"/>
          </a:p>
          <a:p>
            <a:r>
              <a:rPr lang="en-US" altLang="zh-CN" dirty="0"/>
              <a:t>   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rowAddr</a:t>
            </a:r>
            <a:r>
              <a:rPr lang="en-US" altLang="zh-CN" dirty="0"/>
              <a:t> = </a:t>
            </a:r>
            <a:r>
              <a:rPr lang="en-US" altLang="zh-CN" dirty="0" err="1"/>
              <a:t>yText</a:t>
            </a:r>
            <a:r>
              <a:rPr lang="en-US" altLang="zh-CN" dirty="0"/>
              <a:t>[4:1];  // </a:t>
            </a:r>
            <a:r>
              <a:rPr lang="zh-CN" altLang="en-US" dirty="0"/>
              <a:t>每个字共</a:t>
            </a:r>
            <a:r>
              <a:rPr lang="en-US" altLang="zh-CN" dirty="0"/>
              <a:t>16</a:t>
            </a:r>
            <a:r>
              <a:rPr lang="zh-CN" altLang="en-US" dirty="0"/>
              <a:t>行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txtAddr</a:t>
            </a:r>
            <a:r>
              <a:rPr lang="en-US" altLang="zh-CN" dirty="0"/>
              <a:t> = {</a:t>
            </a:r>
            <a:r>
              <a:rPr lang="en-US" altLang="zh-CN" dirty="0" err="1"/>
              <a:t>charAddr</a:t>
            </a:r>
            <a:r>
              <a:rPr lang="en-US" altLang="zh-CN" dirty="0"/>
              <a:t>, </a:t>
            </a:r>
            <a:r>
              <a:rPr lang="en-US" altLang="zh-CN" dirty="0" err="1"/>
              <a:t>rowAddr</a:t>
            </a:r>
            <a:r>
              <a:rPr lang="en-US" altLang="zh-CN" dirty="0"/>
              <a:t>};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</a:t>
            </a:r>
            <a:r>
              <a:rPr lang="zh-CN" altLang="en-US" dirty="0"/>
              <a:t>从</a:t>
            </a:r>
            <a:r>
              <a:rPr lang="en-US" altLang="zh-CN" dirty="0"/>
              <a:t>ROM</a:t>
            </a:r>
            <a:r>
              <a:rPr lang="zh-CN" altLang="en-US" dirty="0"/>
              <a:t>中获取字符每行</a:t>
            </a:r>
            <a:r>
              <a:rPr lang="en-US" altLang="zh-CN" dirty="0"/>
              <a:t>8</a:t>
            </a:r>
            <a:r>
              <a:rPr lang="zh-CN" altLang="en-US" dirty="0"/>
              <a:t>位数据</a:t>
            </a:r>
            <a:r>
              <a:rPr lang="en-US" altLang="zh-CN" dirty="0" err="1"/>
              <a:t>textData</a:t>
            </a:r>
            <a:endParaRPr lang="en-US" altLang="zh-CN" dirty="0"/>
          </a:p>
          <a:p>
            <a:r>
              <a:rPr lang="en-US" altLang="zh-CN" dirty="0"/>
              <a:t>    ASCII_ROM A1(.a(</a:t>
            </a:r>
            <a:r>
              <a:rPr lang="en-US" altLang="zh-CN" dirty="0" err="1"/>
              <a:t>txtAddr</a:t>
            </a:r>
            <a:r>
              <a:rPr lang="en-US" altLang="zh-CN" dirty="0"/>
              <a:t>), .</a:t>
            </a:r>
            <a:r>
              <a:rPr lang="en-US" altLang="zh-CN" dirty="0" err="1"/>
              <a:t>spo</a:t>
            </a:r>
            <a:r>
              <a:rPr lang="en-US" altLang="zh-CN" dirty="0"/>
              <a:t>(</a:t>
            </a:r>
            <a:r>
              <a:rPr lang="en-US" altLang="zh-CN" dirty="0" err="1"/>
              <a:t>textData</a:t>
            </a:r>
            <a:r>
              <a:rPr lang="en-US" altLang="zh-CN" dirty="0"/>
              <a:t>));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</a:t>
            </a:r>
            <a:r>
              <a:rPr lang="zh-CN" altLang="en-US" dirty="0"/>
              <a:t>提取出每个字符一行中的每</a:t>
            </a:r>
            <a:r>
              <a:rPr lang="en-US" altLang="zh-CN" dirty="0"/>
              <a:t>1</a:t>
            </a:r>
            <a:r>
              <a:rPr lang="zh-CN" altLang="en-US" dirty="0"/>
              <a:t>位数据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One_bit</a:t>
            </a:r>
            <a:r>
              <a:rPr lang="en-US" altLang="zh-CN" dirty="0"/>
              <a:t> = </a:t>
            </a:r>
            <a:r>
              <a:rPr lang="en-US" altLang="zh-CN" dirty="0" err="1"/>
              <a:t>textData</a:t>
            </a:r>
            <a:r>
              <a:rPr lang="en-US" altLang="zh-CN" dirty="0"/>
              <a:t>[</a:t>
            </a:r>
            <a:r>
              <a:rPr lang="en-US" altLang="zh-CN" dirty="0" err="1"/>
              <a:t>xText</a:t>
            </a:r>
            <a:r>
              <a:rPr lang="en-US" altLang="zh-CN" dirty="0"/>
              <a:t>[3:1]];</a:t>
            </a:r>
          </a:p>
          <a:p>
            <a:endParaRPr lang="en-US" altLang="zh-CN" dirty="0"/>
          </a:p>
          <a:p>
            <a:r>
              <a:rPr lang="en-US" altLang="zh-CN" dirty="0"/>
              <a:t>    // 32x16</a:t>
            </a:r>
            <a:r>
              <a:rPr lang="zh-CN" altLang="en-US" dirty="0"/>
              <a:t>点阵 </a:t>
            </a:r>
            <a:r>
              <a:rPr lang="en-US" altLang="zh-CN" dirty="0"/>
              <a:t>"Score:??"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textOn</a:t>
            </a:r>
            <a:r>
              <a:rPr lang="en-US" altLang="zh-CN" dirty="0"/>
              <a:t> = ((</a:t>
            </a:r>
            <a:r>
              <a:rPr lang="en-US" altLang="zh-CN" dirty="0" err="1"/>
              <a:t>pix_x</a:t>
            </a:r>
            <a:r>
              <a:rPr lang="en-US" altLang="zh-CN" dirty="0"/>
              <a:t> &gt; H_SYNC_START+C2)       &amp;&amp;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pix_x</a:t>
            </a:r>
            <a:r>
              <a:rPr lang="en-US" altLang="zh-CN" dirty="0"/>
              <a:t> &lt; H_SYNC_START+C2+8*8*2) &amp;&amp; //8</a:t>
            </a:r>
            <a:r>
              <a:rPr lang="zh-CN" altLang="en-US" dirty="0"/>
              <a:t>字符*</a:t>
            </a:r>
            <a:r>
              <a:rPr lang="en-US" altLang="zh-CN" dirty="0"/>
              <a:t>8bits*2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pix_y</a:t>
            </a:r>
            <a:r>
              <a:rPr lang="en-US" altLang="zh-CN" dirty="0"/>
              <a:t> &gt; V_SYNC_START+R2)       &amp;&amp; 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pix_y</a:t>
            </a:r>
            <a:r>
              <a:rPr lang="en-US" altLang="zh-CN" dirty="0"/>
              <a:t> &lt; V_SYNC_START+R2+16*2)) &amp;&amp; //16bits</a:t>
            </a:r>
            <a:r>
              <a:rPr lang="zh-CN" altLang="en-US" dirty="0"/>
              <a:t>高 *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                     </a:t>
            </a:r>
            <a:r>
              <a:rPr lang="en-US" altLang="zh-CN" dirty="0" err="1"/>
              <a:t>One_bit</a:t>
            </a:r>
            <a:r>
              <a:rPr lang="en-US" altLang="zh-CN" dirty="0"/>
              <a:t> ;  // </a:t>
            </a:r>
            <a:r>
              <a:rPr lang="zh-CN" altLang="en-US" dirty="0"/>
              <a:t>像素</a:t>
            </a:r>
            <a:r>
              <a:rPr lang="en-US" altLang="zh-CN" dirty="0"/>
              <a:t>=1</a:t>
            </a:r>
            <a:r>
              <a:rPr lang="zh-CN" altLang="en-US" dirty="0"/>
              <a:t>？</a:t>
            </a:r>
          </a:p>
          <a:p>
            <a:r>
              <a:rPr lang="zh-CN" altLang="en-US" dirty="0"/>
              <a:t>                                    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always_comb</a:t>
            </a:r>
            <a:r>
              <a:rPr lang="en-US" altLang="zh-CN" dirty="0"/>
              <a:t>   // ===== </a:t>
            </a:r>
            <a:r>
              <a:rPr lang="en-US" altLang="zh-CN" dirty="0" err="1"/>
              <a:t>rgb</a:t>
            </a:r>
            <a:r>
              <a:rPr lang="en-US" altLang="zh-CN" dirty="0"/>
              <a:t> </a:t>
            </a:r>
            <a:r>
              <a:rPr lang="zh-CN" altLang="en-US" dirty="0"/>
              <a:t>输出 </a:t>
            </a:r>
            <a:r>
              <a:rPr lang="en-US" altLang="zh-CN" dirty="0"/>
              <a:t>======</a:t>
            </a:r>
          </a:p>
          <a:p>
            <a:r>
              <a:rPr lang="en-US" altLang="zh-CN" dirty="0"/>
              <a:t>        if (~</a:t>
            </a:r>
            <a:r>
              <a:rPr lang="en-US" altLang="zh-CN" dirty="0" err="1"/>
              <a:t>videoOn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4'b0000; // blank</a:t>
            </a:r>
          </a:p>
          <a:p>
            <a:r>
              <a:rPr lang="en-US" altLang="zh-CN" dirty="0"/>
              <a:t>            green = 4'b0000; // blank</a:t>
            </a:r>
          </a:p>
          <a:p>
            <a:r>
              <a:rPr lang="en-US" altLang="zh-CN" dirty="0"/>
              <a:t>            blue  = 4'b0000; // blank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wallOn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wall_r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wall_g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wall_b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ball_g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barOn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bar_r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bar_g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bar_b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picOn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pic_r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pic_g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pic_b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textOn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begin  // black</a:t>
            </a:r>
          </a:p>
          <a:p>
            <a:r>
              <a:rPr lang="en-US" altLang="zh-CN" dirty="0"/>
              <a:t>            red   = 4'b0000;</a:t>
            </a:r>
          </a:p>
          <a:p>
            <a:r>
              <a:rPr lang="en-US" altLang="zh-CN" dirty="0"/>
              <a:t>            green = 4'b0000; </a:t>
            </a:r>
          </a:p>
          <a:p>
            <a:r>
              <a:rPr lang="en-US" altLang="zh-CN" dirty="0"/>
              <a:t>            blue  = 4'b0000;</a:t>
            </a:r>
          </a:p>
          <a:p>
            <a:r>
              <a:rPr lang="en-US" altLang="zh-CN" dirty="0"/>
              <a:t>        end 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begin // gray background</a:t>
            </a:r>
          </a:p>
          <a:p>
            <a:r>
              <a:rPr lang="en-US" altLang="zh-CN" dirty="0"/>
              <a:t>            red   = 4'b1110; </a:t>
            </a:r>
          </a:p>
          <a:p>
            <a:r>
              <a:rPr lang="en-US" altLang="zh-CN" dirty="0"/>
              <a:t>            green = 4'b1110; </a:t>
            </a:r>
          </a:p>
          <a:p>
            <a:r>
              <a:rPr lang="en-US" altLang="zh-CN" dirty="0"/>
              <a:t>            blue  = 4'b1110;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48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FCDAA-2D1B-433A-B718-E61AEA66A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7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E1EA865B-783A-4B22-84FA-8644A89F0F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4" y="6047439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BE3214DF-B774-437C-B034-6CA8DA88CB1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6626" r="5043" b="2772"/>
          <a:stretch/>
        </p:blipFill>
        <p:spPr bwMode="auto">
          <a:xfrm>
            <a:off x="11176447" y="5987212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604DCE-79EF-456A-AF80-E4707BBE43A1}"/>
              </a:ext>
            </a:extLst>
          </p:cNvPr>
          <p:cNvSpPr txBox="1"/>
          <p:nvPr userDrawn="1"/>
        </p:nvSpPr>
        <p:spPr>
          <a:xfrm>
            <a:off x="1954074" y="6194617"/>
            <a:ext cx="2206992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xgsun@fudan.edu.cn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Sam2013\Desktop\孙晓光.png">
            <a:extLst>
              <a:ext uri="{FF2B5EF4-FFF2-40B4-BE49-F238E27FC236}">
                <a16:creationId xmlns:a16="http://schemas.microsoft.com/office/drawing/2014/main" id="{F47FF7A8-22E0-4652-9C9A-498424AC35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6155585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01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8A787-ED7A-48FC-9C88-6B2BD5C6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anchor="ctr">
            <a:normAutofit/>
          </a:bodyPr>
          <a:lstStyle>
            <a:lvl1pPr algn="ctr">
              <a:defRPr sz="4000" spc="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8BC302-1D71-4D67-A551-FDF3B283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194" y="6356350"/>
            <a:ext cx="2703930" cy="365125"/>
          </a:xfrm>
        </p:spPr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20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8A787-ED7A-48FC-9C88-6B2BD5C6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3433"/>
            <a:ext cx="12192000" cy="900000"/>
          </a:xfrm>
          <a:noFill/>
        </p:spPr>
        <p:txBody>
          <a:bodyPr anchor="ctr">
            <a:normAutofit/>
          </a:bodyPr>
          <a:lstStyle>
            <a:lvl1pPr algn="ctr">
              <a:defRPr sz="4000" spc="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8BC302-1D71-4D67-A551-FDF3B283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113915" cy="365125"/>
          </a:xfrm>
        </p:spPr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63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185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206276-4FFD-4E39-BBBF-112CD441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025F7-E6A7-418A-85B4-1462608A7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8A0483-45CC-4382-8F96-EAD3AC0A1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FD9AC-6A17-4C16-A6AB-53279DACA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7E5F65-E253-42BE-824F-471D4A126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DE380-77F7-451E-A544-3E1BC4DAB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4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0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8C962C68-8AFB-40D4-8419-156F12A20213}"/>
              </a:ext>
            </a:extLst>
          </p:cNvPr>
          <p:cNvSpPr txBox="1">
            <a:spLocks/>
          </p:cNvSpPr>
          <p:nvPr/>
        </p:nvSpPr>
        <p:spPr>
          <a:xfrm>
            <a:off x="0" y="64855"/>
            <a:ext cx="12192000" cy="130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pc="600" dirty="0">
                <a:ea typeface="微软雅黑" panose="020B0503020204020204" pitchFamily="34" charset="-122"/>
              </a:rPr>
              <a:t>基于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FPG</a:t>
            </a:r>
            <a:r>
              <a:rPr lang="en-US" altLang="zh-CN" b="1" spc="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pc="600" dirty="0">
                <a:ea typeface="微软雅黑" panose="020B0503020204020204" pitchFamily="34" charset="-122"/>
              </a:rPr>
              <a:t>原型的游戏设计</a:t>
            </a:r>
            <a:endParaRPr lang="zh-CN" altLang="en-US" sz="5400" b="1" spc="600" dirty="0">
              <a:solidFill>
                <a:srgbClr val="FF0000"/>
              </a:solidFill>
              <a:latin typeface="7-Segment" pitchFamily="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C32CF0-B029-4056-86F7-AD8FD5A4E6FD}"/>
              </a:ext>
            </a:extLst>
          </p:cNvPr>
          <p:cNvSpPr txBox="1"/>
          <p:nvPr/>
        </p:nvSpPr>
        <p:spPr>
          <a:xfrm>
            <a:off x="8564356" y="6242496"/>
            <a:ext cx="1259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2023-12-10</a:t>
            </a:r>
            <a:endParaRPr lang="zh-CN" altLang="en-US" dirty="0"/>
          </a:p>
        </p:txBody>
      </p:sp>
      <p:pic>
        <p:nvPicPr>
          <p:cNvPr id="6" name="pingpong">
            <a:hlinkClick r:id="" action="ppaction://media"/>
            <a:extLst>
              <a:ext uri="{FF2B5EF4-FFF2-40B4-BE49-F238E27FC236}">
                <a16:creationId xmlns:a16="http://schemas.microsoft.com/office/drawing/2014/main" id="{91A7F9C5-70BD-426E-8839-539E07549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7662" y="1464161"/>
            <a:ext cx="8217759" cy="46224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5B7667-31DC-4CCE-8B73-EEEB505021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14" t="20911" r="37292" b="35880"/>
          <a:stretch/>
        </p:blipFill>
        <p:spPr>
          <a:xfrm>
            <a:off x="10967324" y="394232"/>
            <a:ext cx="448987" cy="7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86951A15-A22F-47D6-9AEC-4B84C4F8C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" y="894953"/>
            <a:ext cx="7212836" cy="59630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AE0A215-A7A9-4C87-935E-985B4812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由</a:t>
            </a:r>
            <a:r>
              <a:rPr lang="zh-CN" altLang="en-US" b="1" dirty="0"/>
              <a:t>图像</a:t>
            </a:r>
            <a:r>
              <a:rPr lang="zh-CN" altLang="en-US" dirty="0"/>
              <a:t>生成</a:t>
            </a:r>
            <a:r>
              <a:rPr lang="en-US" altLang="zh-CN" b="1" dirty="0"/>
              <a:t>.</a:t>
            </a:r>
            <a:r>
              <a:rPr lang="en-US" altLang="zh-CN" b="1" spc="0" dirty="0" err="1"/>
              <a:t>co</a:t>
            </a:r>
            <a:r>
              <a:rPr lang="en-US" altLang="zh-CN" b="1" dirty="0" err="1"/>
              <a:t>e</a:t>
            </a:r>
            <a:r>
              <a:rPr lang="zh-CN" altLang="en-US" dirty="0"/>
              <a:t>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893E25-1108-4D43-8D97-00B9C192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87" y="979583"/>
            <a:ext cx="6757555" cy="3378778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4B1363B-67B8-4139-9E63-B2ACC9892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76529"/>
              </p:ext>
            </p:extLst>
          </p:nvPr>
        </p:nvGraphicFramePr>
        <p:xfrm>
          <a:off x="6737393" y="4500681"/>
          <a:ext cx="180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00">
                  <a:extLst>
                    <a:ext uri="{9D8B030D-6E8A-4147-A177-3AD203B41FA5}">
                      <a16:colId xmlns:a16="http://schemas.microsoft.com/office/drawing/2014/main" val="3478102362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334862664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1432169567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1945844058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888779419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82412558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313534402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674931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6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254283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14DA29F-3BAE-4FCB-AA01-78F0FDFDE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53494"/>
              </p:ext>
            </p:extLst>
          </p:nvPr>
        </p:nvGraphicFramePr>
        <p:xfrm>
          <a:off x="8537393" y="4500681"/>
          <a:ext cx="180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00">
                  <a:extLst>
                    <a:ext uri="{9D8B030D-6E8A-4147-A177-3AD203B41FA5}">
                      <a16:colId xmlns:a16="http://schemas.microsoft.com/office/drawing/2014/main" val="3478102362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334862664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1432169567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1945844058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888779419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82412558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313534402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674931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6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254283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0EA50B-0602-4CE4-BC93-7D86B5C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321789"/>
              </p:ext>
            </p:extLst>
          </p:nvPr>
        </p:nvGraphicFramePr>
        <p:xfrm>
          <a:off x="10337393" y="4497866"/>
          <a:ext cx="180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00">
                  <a:extLst>
                    <a:ext uri="{9D8B030D-6E8A-4147-A177-3AD203B41FA5}">
                      <a16:colId xmlns:a16="http://schemas.microsoft.com/office/drawing/2014/main" val="3478102362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334862664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1432169567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1945844058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888779419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82412558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313534402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674931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6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254283"/>
                  </a:ext>
                </a:extLst>
              </a:tr>
            </a:tbl>
          </a:graphicData>
        </a:graphic>
      </p:graphicFrame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8E76AB81-89A3-46FA-8B2B-38499ADBF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044070"/>
              </p:ext>
            </p:extLst>
          </p:nvPr>
        </p:nvGraphicFramePr>
        <p:xfrm>
          <a:off x="7637393" y="5592207"/>
          <a:ext cx="90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00">
                  <a:extLst>
                    <a:ext uri="{9D8B030D-6E8A-4147-A177-3AD203B41FA5}">
                      <a16:colId xmlns:a16="http://schemas.microsoft.com/office/drawing/2014/main" val="2888779419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82412558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313534402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674931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6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25428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C173F32-1D21-453C-9083-D900D8AAD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65835"/>
              </p:ext>
            </p:extLst>
          </p:nvPr>
        </p:nvGraphicFramePr>
        <p:xfrm>
          <a:off x="8537393" y="5597817"/>
          <a:ext cx="90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00">
                  <a:extLst>
                    <a:ext uri="{9D8B030D-6E8A-4147-A177-3AD203B41FA5}">
                      <a16:colId xmlns:a16="http://schemas.microsoft.com/office/drawing/2014/main" val="2888779419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82412558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313534402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674931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6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25428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6809032-1937-4663-BC00-ACE09B53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988798"/>
              </p:ext>
            </p:extLst>
          </p:nvPr>
        </p:nvGraphicFramePr>
        <p:xfrm>
          <a:off x="9437393" y="5598222"/>
          <a:ext cx="90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00">
                  <a:extLst>
                    <a:ext uri="{9D8B030D-6E8A-4147-A177-3AD203B41FA5}">
                      <a16:colId xmlns:a16="http://schemas.microsoft.com/office/drawing/2014/main" val="2888779419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82412558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3135344026"/>
                    </a:ext>
                  </a:extLst>
                </a:gridCol>
                <a:gridCol w="225000">
                  <a:extLst>
                    <a:ext uri="{9D8B030D-6E8A-4147-A177-3AD203B41FA5}">
                      <a16:colId xmlns:a16="http://schemas.microsoft.com/office/drawing/2014/main" val="2674931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6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254283"/>
                  </a:ext>
                </a:extLst>
              </a:tr>
            </a:tbl>
          </a:graphicData>
        </a:graphic>
      </p:graphicFrame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58A945E-29B6-4C2E-852A-C80DD88C834A}"/>
              </a:ext>
            </a:extLst>
          </p:cNvPr>
          <p:cNvCxnSpPr>
            <a:endCxn id="10" idx="1"/>
          </p:cNvCxnSpPr>
          <p:nvPr/>
        </p:nvCxnSpPr>
        <p:spPr>
          <a:xfrm>
            <a:off x="6737393" y="5233936"/>
            <a:ext cx="900000" cy="7291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CC5D140-9143-47AA-98BB-9A5E702152C7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>
            <a:off x="7637393" y="5242361"/>
            <a:ext cx="900000" cy="7262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8D07C43-0058-4849-87A3-86513033994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537393" y="5239546"/>
            <a:ext cx="0" cy="72911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41791AD-D818-4B0C-9956-5AF0D5E0D1A2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>
            <a:off x="9437393" y="5242361"/>
            <a:ext cx="0" cy="72670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80F1F4C-24A5-4F8B-AE93-A3B88479891A}"/>
              </a:ext>
            </a:extLst>
          </p:cNvPr>
          <p:cNvCxnSpPr>
            <a:cxnSpLocks/>
            <a:endCxn id="12" idx="1"/>
          </p:cNvCxnSpPr>
          <p:nvPr/>
        </p:nvCxnSpPr>
        <p:spPr>
          <a:xfrm flipH="1">
            <a:off x="9437393" y="5239546"/>
            <a:ext cx="900000" cy="729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EB2A309-4023-4134-8A70-64C5C7319B75}"/>
              </a:ext>
            </a:extLst>
          </p:cNvPr>
          <p:cNvCxnSpPr>
            <a:cxnSpLocks/>
            <a:stCxn id="9" idx="2"/>
            <a:endCxn id="12" idx="3"/>
          </p:cNvCxnSpPr>
          <p:nvPr/>
        </p:nvCxnSpPr>
        <p:spPr>
          <a:xfrm flipH="1">
            <a:off x="10337393" y="5239546"/>
            <a:ext cx="900000" cy="7295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57EF1FDC-C0B8-4F11-ACF4-3D124CFCE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86" y="979583"/>
            <a:ext cx="6757555" cy="337877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86BDFDB-EE75-46DA-B6B6-1B6D825547F4}"/>
              </a:ext>
            </a:extLst>
          </p:cNvPr>
          <p:cNvSpPr txBox="1"/>
          <p:nvPr/>
        </p:nvSpPr>
        <p:spPr>
          <a:xfrm>
            <a:off x="119209" y="249944"/>
            <a:ext cx="1966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A82107-3EFA-4560-825B-56CF3390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52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59C79-9C94-46A8-AD9B-102CD2AA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乒乓球：复旦图标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330A0C-E26D-4121-8809-37890335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0001"/>
            <a:ext cx="6125587" cy="190490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8C970D3-99D9-4E19-8AAD-41D3B2AF592D}"/>
              </a:ext>
            </a:extLst>
          </p:cNvPr>
          <p:cNvSpPr/>
          <p:nvPr/>
        </p:nvSpPr>
        <p:spPr>
          <a:xfrm>
            <a:off x="555372" y="2298685"/>
            <a:ext cx="5540628" cy="5062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DB11B1-898F-4A3F-8DE1-C5447009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5" y="3138692"/>
            <a:ext cx="4086372" cy="3707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09DC97-E644-4B0F-8D08-B8B6C61A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64" y="3962005"/>
            <a:ext cx="2114902" cy="19374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835ED1-D79C-4C12-B6A9-422F51BE7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120" y="916560"/>
            <a:ext cx="5222739" cy="59246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E47A661-7570-4B1A-BA47-5312036F7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399" y="3962005"/>
            <a:ext cx="3790721" cy="26460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F22412D-FC98-419E-A1C8-E762352B2EC6}"/>
              </a:ext>
            </a:extLst>
          </p:cNvPr>
          <p:cNvSpPr txBox="1"/>
          <p:nvPr/>
        </p:nvSpPr>
        <p:spPr>
          <a:xfrm>
            <a:off x="119209" y="249944"/>
            <a:ext cx="2027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7EA723-6598-4F13-9806-EEF2238C57D1}"/>
              </a:ext>
            </a:extLst>
          </p:cNvPr>
          <p:cNvSpPr/>
          <p:nvPr/>
        </p:nvSpPr>
        <p:spPr>
          <a:xfrm>
            <a:off x="7725275" y="4615031"/>
            <a:ext cx="665352" cy="33184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73C9DE-FBC5-469F-AFD7-F8E10CA92B0E}"/>
              </a:ext>
            </a:extLst>
          </p:cNvPr>
          <p:cNvSpPr/>
          <p:nvPr/>
        </p:nvSpPr>
        <p:spPr>
          <a:xfrm>
            <a:off x="8985937" y="3962006"/>
            <a:ext cx="388101" cy="365126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43EE76-2009-458B-8CE1-AD9846D9F3D9}"/>
              </a:ext>
            </a:extLst>
          </p:cNvPr>
          <p:cNvSpPr/>
          <p:nvPr/>
        </p:nvSpPr>
        <p:spPr>
          <a:xfrm>
            <a:off x="11240306" y="4930743"/>
            <a:ext cx="388101" cy="365126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9F3946-1BD4-49DC-8C94-3E76417AF8A2}"/>
              </a:ext>
            </a:extLst>
          </p:cNvPr>
          <p:cNvSpPr/>
          <p:nvPr/>
        </p:nvSpPr>
        <p:spPr>
          <a:xfrm>
            <a:off x="11240306" y="5534356"/>
            <a:ext cx="388101" cy="365126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6F0893-3DEA-40E9-98E7-48B6D327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69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0F35A3-5539-4ADE-ACA6-6764A2D0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89" y="2165387"/>
            <a:ext cx="5889469" cy="46393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D659C79-9C94-46A8-AD9B-102CD2AA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dirty="0"/>
              <a:t>乒乓球：复旦图标 </a:t>
            </a:r>
            <a:r>
              <a:rPr lang="zh-CN" altLang="en-US" b="1" dirty="0"/>
              <a:t>顶层文件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9BF7B6-CEB9-48FA-8543-94AB4C4F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7319"/>
            <a:ext cx="6127935" cy="4793963"/>
          </a:xfrm>
          <a:prstGeom prst="rect">
            <a:avLst/>
          </a:prstGeom>
        </p:spPr>
      </p:pic>
      <p:sp>
        <p:nvSpPr>
          <p:cNvPr id="13" name="左中括号 12">
            <a:extLst>
              <a:ext uri="{FF2B5EF4-FFF2-40B4-BE49-F238E27FC236}">
                <a16:creationId xmlns:a16="http://schemas.microsoft.com/office/drawing/2014/main" id="{952D0B96-D2EB-4622-91C2-420B441C242B}"/>
              </a:ext>
            </a:extLst>
          </p:cNvPr>
          <p:cNvSpPr/>
          <p:nvPr/>
        </p:nvSpPr>
        <p:spPr>
          <a:xfrm>
            <a:off x="7949109" y="3601503"/>
            <a:ext cx="437566" cy="2844177"/>
          </a:xfrm>
          <a:prstGeom prst="leftBracket">
            <a:avLst>
              <a:gd name="adj" fmla="val 55860"/>
            </a:avLst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中括号 13">
            <a:extLst>
              <a:ext uri="{FF2B5EF4-FFF2-40B4-BE49-F238E27FC236}">
                <a16:creationId xmlns:a16="http://schemas.microsoft.com/office/drawing/2014/main" id="{543D0ABA-B273-493D-8B4A-10CC8DC5A4FE}"/>
              </a:ext>
            </a:extLst>
          </p:cNvPr>
          <p:cNvSpPr/>
          <p:nvPr/>
        </p:nvSpPr>
        <p:spPr>
          <a:xfrm flipV="1">
            <a:off x="8167891" y="3887601"/>
            <a:ext cx="218783" cy="2288807"/>
          </a:xfrm>
          <a:prstGeom prst="leftBracket">
            <a:avLst>
              <a:gd name="adj" fmla="val 89193"/>
            </a:avLst>
          </a:prstGeom>
          <a:ln w="19050">
            <a:solidFill>
              <a:schemeClr val="accent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5FA8B8-DEE6-43B7-9387-0E3AEB23B44E}"/>
              </a:ext>
            </a:extLst>
          </p:cNvPr>
          <p:cNvSpPr txBox="1"/>
          <p:nvPr/>
        </p:nvSpPr>
        <p:spPr>
          <a:xfrm>
            <a:off x="119208" y="249944"/>
            <a:ext cx="3083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6B6BC4-2511-4892-8574-CE6D4DE9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416" y="967319"/>
            <a:ext cx="2857742" cy="175117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3E6136-F3D4-4E75-8348-647D891D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FDE79-C28D-4336-AB0A-C90AFCF8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作业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dirty="0"/>
              <a:t>图像展示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5F8683-0A4D-48A0-8FF4-7469F34C9925}"/>
              </a:ext>
            </a:extLst>
          </p:cNvPr>
          <p:cNvSpPr txBox="1"/>
          <p:nvPr/>
        </p:nvSpPr>
        <p:spPr>
          <a:xfrm>
            <a:off x="1559529" y="1811970"/>
            <a:ext cx="9637196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用</a:t>
            </a:r>
            <a:r>
              <a:rPr lang="en-US" altLang="zh-CN" sz="4000" dirty="0"/>
              <a:t>FPGA</a:t>
            </a:r>
            <a:r>
              <a:rPr lang="zh-CN" altLang="en-US" sz="4000" dirty="0"/>
              <a:t>展示你喜欢的一幅画，</a:t>
            </a:r>
            <a:endParaRPr lang="en-US" altLang="zh-CN" sz="4000" dirty="0"/>
          </a:p>
          <a:p>
            <a:pPr>
              <a:lnSpc>
                <a:spcPct val="150000"/>
              </a:lnSpc>
            </a:pPr>
            <a:r>
              <a:rPr lang="zh-CN" altLang="en-US" sz="4000" dirty="0"/>
              <a:t>考虑屏幕像素大小和</a:t>
            </a:r>
            <a:r>
              <a:rPr lang="en-US" altLang="zh-CN" sz="4000" dirty="0"/>
              <a:t>A7</a:t>
            </a:r>
            <a:r>
              <a:rPr lang="zh-CN" altLang="en-US" sz="4000" dirty="0"/>
              <a:t>芯片内存限制。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88105C-1A54-4F4F-A545-7BE828F8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13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013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514795B-BA0F-4B11-8D20-444F63BCC504}"/>
              </a:ext>
            </a:extLst>
          </p:cNvPr>
          <p:cNvSpPr txBox="1"/>
          <p:nvPr/>
        </p:nvSpPr>
        <p:spPr>
          <a:xfrm>
            <a:off x="0" y="2187826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altLang="zh-CN" sz="20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Sound</a:t>
            </a:r>
            <a:endParaRPr lang="zh-CN" altLang="en-US" sz="20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9EE533-EE50-4B3D-B7B6-28587AA9D975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42A9D1-289D-4E63-BF1F-6B93502A1402}"/>
              </a:ext>
            </a:extLst>
          </p:cNvPr>
          <p:cNvSpPr txBox="1"/>
          <p:nvPr/>
        </p:nvSpPr>
        <p:spPr>
          <a:xfrm>
            <a:off x="4819462" y="6031025"/>
            <a:ext cx="2287402" cy="577751"/>
          </a:xfrm>
          <a:prstGeom prst="flowChartMultidocumen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ping-pong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966D23-DCC0-4295-885F-4F6F20C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 63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791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61149-2FA0-4A93-A520-55A2E3F9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导出</a:t>
            </a:r>
            <a:r>
              <a:rPr lang="en-US" altLang="zh-CN" dirty="0"/>
              <a:t>r</a:t>
            </a:r>
            <a:r>
              <a:rPr lang="en-US" altLang="zh-CN" spc="0" dirty="0"/>
              <a:t>a</a:t>
            </a:r>
            <a:r>
              <a:rPr lang="en-US" altLang="zh-CN" dirty="0"/>
              <a:t>w</a:t>
            </a:r>
            <a:r>
              <a:rPr lang="zh-CN" altLang="en-US" dirty="0"/>
              <a:t>音频数据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542D9B-B9B5-47AA-ABC0-0A049CFC2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90" y="762000"/>
            <a:ext cx="9144000" cy="6096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5E97C7CB-3DFC-4CBD-9925-CD1CD2A25A9E}"/>
              </a:ext>
            </a:extLst>
          </p:cNvPr>
          <p:cNvSpPr/>
          <p:nvPr/>
        </p:nvSpPr>
        <p:spPr>
          <a:xfrm>
            <a:off x="6428851" y="4717856"/>
            <a:ext cx="2451490" cy="4375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1D95960-E3B6-4AAA-A047-BA4F54896C56}"/>
              </a:ext>
            </a:extLst>
          </p:cNvPr>
          <p:cNvSpPr/>
          <p:nvPr/>
        </p:nvSpPr>
        <p:spPr>
          <a:xfrm>
            <a:off x="6428851" y="5520060"/>
            <a:ext cx="2451490" cy="5759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DB71CE2-60D7-48AA-BCC2-36AC9FF6A998}"/>
              </a:ext>
            </a:extLst>
          </p:cNvPr>
          <p:cNvSpPr/>
          <p:nvPr/>
        </p:nvSpPr>
        <p:spPr>
          <a:xfrm>
            <a:off x="2901990" y="6283930"/>
            <a:ext cx="789271" cy="4375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36D3E2-6F6B-4F54-80CF-4420CEC4C989}"/>
              </a:ext>
            </a:extLst>
          </p:cNvPr>
          <p:cNvSpPr txBox="1"/>
          <p:nvPr/>
        </p:nvSpPr>
        <p:spPr>
          <a:xfrm>
            <a:off x="146010" y="6283930"/>
            <a:ext cx="2549096" cy="430887"/>
          </a:xfrm>
          <a:prstGeom prst="wedgeRectCallout">
            <a:avLst>
              <a:gd name="adj1" fmla="val 59933"/>
              <a:gd name="adj2" fmla="val 1563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采样频率：</a:t>
            </a:r>
            <a:r>
              <a:rPr lang="en-US" altLang="zh-CN" sz="2200" b="1" dirty="0"/>
              <a:t>8000</a:t>
            </a:r>
            <a:r>
              <a:rPr lang="en-US" altLang="zh-CN" sz="2200" dirty="0"/>
              <a:t>Hz</a:t>
            </a:r>
            <a:endParaRPr lang="zh-CN" altLang="en-US" sz="2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248DCE-3C58-4F1C-98BF-7FAE79ED5E86}"/>
              </a:ext>
            </a:extLst>
          </p:cNvPr>
          <p:cNvSpPr txBox="1"/>
          <p:nvPr/>
        </p:nvSpPr>
        <p:spPr>
          <a:xfrm>
            <a:off x="146010" y="5531281"/>
            <a:ext cx="2489784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编码：无符号</a:t>
            </a:r>
            <a:r>
              <a:rPr lang="en-US" altLang="zh-CN" sz="2200" b="1" dirty="0"/>
              <a:t>8</a:t>
            </a:r>
            <a:r>
              <a:rPr lang="en-US" altLang="zh-CN" sz="2200" dirty="0"/>
              <a:t>-bit</a:t>
            </a:r>
            <a:endParaRPr lang="zh-CN" altLang="en-US" sz="2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D71379-FEA3-4EA6-925D-D184E4DCDF99}"/>
              </a:ext>
            </a:extLst>
          </p:cNvPr>
          <p:cNvSpPr txBox="1"/>
          <p:nvPr/>
        </p:nvSpPr>
        <p:spPr>
          <a:xfrm>
            <a:off x="74332" y="240183"/>
            <a:ext cx="347107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/>
              <a:t>audacity</a:t>
            </a:r>
            <a:r>
              <a:rPr lang="zh-CN" altLang="en-US" sz="2000" dirty="0"/>
              <a:t>-win-3.1.3-64bit.exe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6356B4-235E-4B87-B1FB-D549A3B69945}"/>
              </a:ext>
            </a:extLst>
          </p:cNvPr>
          <p:cNvSpPr txBox="1"/>
          <p:nvPr/>
        </p:nvSpPr>
        <p:spPr>
          <a:xfrm>
            <a:off x="297475" y="1037096"/>
            <a:ext cx="2549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u="sng" dirty="0">
                <a:solidFill>
                  <a:schemeClr val="accent1"/>
                </a:solidFill>
              </a:rPr>
              <a:t>www.audacityteam.org</a:t>
            </a:r>
            <a:endParaRPr lang="zh-CN" altLang="en-US" u="sng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3D36DF-9F4B-4B49-8E6F-5E7927DE7962}"/>
              </a:ext>
            </a:extLst>
          </p:cNvPr>
          <p:cNvSpPr txBox="1"/>
          <p:nvPr/>
        </p:nvSpPr>
        <p:spPr>
          <a:xfrm>
            <a:off x="828088" y="1876745"/>
            <a:ext cx="1184940" cy="430887"/>
          </a:xfrm>
          <a:prstGeom prst="wedgeRectCallout">
            <a:avLst>
              <a:gd name="adj1" fmla="val 209246"/>
              <a:gd name="adj2" fmla="val 8319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 单声道 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637BEF6-E33D-489A-AFBF-65AC867345DD}"/>
              </a:ext>
            </a:extLst>
          </p:cNvPr>
          <p:cNvSpPr/>
          <p:nvPr/>
        </p:nvSpPr>
        <p:spPr>
          <a:xfrm>
            <a:off x="5639580" y="1587880"/>
            <a:ext cx="1182830" cy="2463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E52B7E7-65C6-4AFB-933A-4555F4D4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15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2B47CCE-2909-49CA-A4E1-BA86A11B4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82" y="2920346"/>
            <a:ext cx="1559577" cy="24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1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B716A9C-0F1B-4DD5-A65F-F1A04C15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7834"/>
            <a:ext cx="8173502" cy="58901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1F8104-CA03-475E-8A3A-C5C815BE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723" y="1542697"/>
            <a:ext cx="5809277" cy="51595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7CCA949-37F5-4883-931C-DECF0216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 dirty="0"/>
              <a:t>raw2coe </a:t>
            </a:r>
            <a:r>
              <a:rPr lang="zh-CN" altLang="en-US" dirty="0"/>
              <a:t>文件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F087B0E-E0C8-401B-BDA4-484856C28B7E}"/>
              </a:ext>
            </a:extLst>
          </p:cNvPr>
          <p:cNvSpPr/>
          <p:nvPr/>
        </p:nvSpPr>
        <p:spPr>
          <a:xfrm>
            <a:off x="6479323" y="2041973"/>
            <a:ext cx="1396844" cy="3253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62C5A3-E3FA-4537-B31C-4EBBFB01241D}"/>
              </a:ext>
            </a:extLst>
          </p:cNvPr>
          <p:cNvSpPr txBox="1"/>
          <p:nvPr/>
        </p:nvSpPr>
        <p:spPr>
          <a:xfrm>
            <a:off x="7876167" y="1209377"/>
            <a:ext cx="2977097" cy="523220"/>
          </a:xfrm>
          <a:prstGeom prst="wedgeRectCallout">
            <a:avLst>
              <a:gd name="adj1" fmla="val -53243"/>
              <a:gd name="adj2" fmla="val 14934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数据长度</a:t>
            </a:r>
            <a:r>
              <a:rPr lang="zh-CN" altLang="en-US" sz="2200" dirty="0"/>
              <a:t>：</a:t>
            </a:r>
            <a:r>
              <a:rPr lang="en-US" altLang="zh-CN" sz="2800" b="1" dirty="0"/>
              <a:t>106,353</a:t>
            </a:r>
            <a:endParaRPr lang="zh-CN" altLang="en-US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02E435-79DE-4DFA-A4E7-69BB7446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16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093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943CE-4533-44BC-8001-E2CA610F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音频 </a:t>
            </a:r>
            <a:r>
              <a:rPr lang="en-US" altLang="zh-CN" spc="0" dirty="0">
                <a:solidFill>
                  <a:srgbClr val="FF0000"/>
                </a:solidFill>
              </a:rPr>
              <a:t>B</a:t>
            </a:r>
            <a:r>
              <a:rPr lang="en-US" altLang="zh-CN" spc="0" dirty="0"/>
              <a:t>RAM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2B2B5A-08E9-4334-9AE6-708A4E10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440"/>
            <a:ext cx="5731915" cy="4355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5EA2DB-7D82-4DBC-A6CB-729759414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914" y="1513295"/>
            <a:ext cx="6460085" cy="509283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FB1C362-6DF9-45A4-A372-E67E9241A4DD}"/>
              </a:ext>
            </a:extLst>
          </p:cNvPr>
          <p:cNvSpPr/>
          <p:nvPr/>
        </p:nvSpPr>
        <p:spPr>
          <a:xfrm>
            <a:off x="1755873" y="1765752"/>
            <a:ext cx="3876382" cy="3042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C114387-4325-439D-B14E-2EFBB4915716}"/>
              </a:ext>
            </a:extLst>
          </p:cNvPr>
          <p:cNvSpPr/>
          <p:nvPr/>
        </p:nvSpPr>
        <p:spPr>
          <a:xfrm>
            <a:off x="1755873" y="2407606"/>
            <a:ext cx="2636613" cy="2514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90E5D81-313D-42CE-A24E-6B6C8045F5B3}"/>
              </a:ext>
            </a:extLst>
          </p:cNvPr>
          <p:cNvSpPr/>
          <p:nvPr/>
        </p:nvSpPr>
        <p:spPr>
          <a:xfrm>
            <a:off x="7915450" y="3229914"/>
            <a:ext cx="3018081" cy="4613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0B2979A-EE78-4B13-9C25-61A9F9E8E462}"/>
              </a:ext>
            </a:extLst>
          </p:cNvPr>
          <p:cNvSpPr/>
          <p:nvPr/>
        </p:nvSpPr>
        <p:spPr>
          <a:xfrm>
            <a:off x="9289855" y="3820769"/>
            <a:ext cx="1751197" cy="3024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BB7CC6-C916-4131-A073-517B4FC941D1}"/>
              </a:ext>
            </a:extLst>
          </p:cNvPr>
          <p:cNvSpPr txBox="1"/>
          <p:nvPr/>
        </p:nvSpPr>
        <p:spPr>
          <a:xfrm>
            <a:off x="9071227" y="2518828"/>
            <a:ext cx="2489784" cy="430887"/>
          </a:xfrm>
          <a:prstGeom prst="wedgeRectCallout">
            <a:avLst>
              <a:gd name="adj1" fmla="val -40886"/>
              <a:gd name="adj2" fmla="val 1067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编码：无符号</a:t>
            </a:r>
            <a:r>
              <a:rPr lang="en-US" altLang="zh-CN" sz="2200" b="1" dirty="0"/>
              <a:t>8</a:t>
            </a:r>
            <a:r>
              <a:rPr lang="en-US" altLang="zh-CN" sz="2200" dirty="0"/>
              <a:t>-bit</a:t>
            </a:r>
            <a:endParaRPr lang="zh-CN" altLang="en-US" sz="2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1C14C0-C2A4-4278-B851-2061E2BDAD98}"/>
              </a:ext>
            </a:extLst>
          </p:cNvPr>
          <p:cNvSpPr txBox="1"/>
          <p:nvPr/>
        </p:nvSpPr>
        <p:spPr>
          <a:xfrm>
            <a:off x="4607451" y="3038177"/>
            <a:ext cx="2977097" cy="523220"/>
          </a:xfrm>
          <a:prstGeom prst="wedgeRectCallout">
            <a:avLst>
              <a:gd name="adj1" fmla="val 80356"/>
              <a:gd name="adj2" fmla="val 3998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数据长度</a:t>
            </a:r>
            <a:r>
              <a:rPr lang="zh-CN" altLang="en-US" sz="2200" dirty="0"/>
              <a:t>：</a:t>
            </a:r>
            <a:r>
              <a:rPr lang="en-US" altLang="zh-CN" sz="2800" b="1" dirty="0"/>
              <a:t>106,353</a:t>
            </a:r>
            <a:endParaRPr lang="zh-CN" altLang="en-US" sz="22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27BE803-A2B1-4BF9-8C87-049C956BAF16}"/>
              </a:ext>
            </a:extLst>
          </p:cNvPr>
          <p:cNvSpPr/>
          <p:nvPr/>
        </p:nvSpPr>
        <p:spPr>
          <a:xfrm>
            <a:off x="57036" y="1174382"/>
            <a:ext cx="1502494" cy="2617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78E883-7D15-45E3-ABF1-1314C176B9A7}"/>
              </a:ext>
            </a:extLst>
          </p:cNvPr>
          <p:cNvSpPr txBox="1"/>
          <p:nvPr/>
        </p:nvSpPr>
        <p:spPr>
          <a:xfrm>
            <a:off x="1862458" y="102659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块内存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91FD49-2847-404D-9E12-1EC10DAAE87E}"/>
              </a:ext>
            </a:extLst>
          </p:cNvPr>
          <p:cNvSpPr txBox="1"/>
          <p:nvPr/>
        </p:nvSpPr>
        <p:spPr>
          <a:xfrm>
            <a:off x="119208" y="249944"/>
            <a:ext cx="3083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4FBE25-301C-4EFD-A193-B8B0C2AF4DE1}"/>
              </a:ext>
            </a:extLst>
          </p:cNvPr>
          <p:cNvSpPr/>
          <p:nvPr/>
        </p:nvSpPr>
        <p:spPr>
          <a:xfrm>
            <a:off x="1755872" y="2034607"/>
            <a:ext cx="418102" cy="21907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7FB5181-1B0D-47CA-A7F6-BFB3F0BB6690}"/>
              </a:ext>
            </a:extLst>
          </p:cNvPr>
          <p:cNvSpPr/>
          <p:nvPr/>
        </p:nvSpPr>
        <p:spPr>
          <a:xfrm>
            <a:off x="8132780" y="2753453"/>
            <a:ext cx="845313" cy="284724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20D437-EC49-4C81-B5F4-8A6B2D24AA1A}"/>
              </a:ext>
            </a:extLst>
          </p:cNvPr>
          <p:cNvSpPr txBox="1"/>
          <p:nvPr/>
        </p:nvSpPr>
        <p:spPr>
          <a:xfrm>
            <a:off x="119208" y="249944"/>
            <a:ext cx="2054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6D730CF8-1063-4485-B50D-EE331EFF6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8AEE1C6-1E73-4DBA-A70A-B8EACF884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589" y="5493474"/>
            <a:ext cx="20764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71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A7DD6-1034-44E3-B1E8-EC1B8177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导入</a:t>
            </a:r>
            <a:r>
              <a:rPr lang="en-US" altLang="zh-CN" dirty="0"/>
              <a:t>.</a:t>
            </a:r>
            <a:r>
              <a:rPr lang="en-US" altLang="zh-CN" spc="0" dirty="0" err="1"/>
              <a:t>co</a:t>
            </a:r>
            <a:r>
              <a:rPr lang="en-US" altLang="zh-CN" dirty="0" err="1"/>
              <a:t>e</a:t>
            </a:r>
            <a:r>
              <a:rPr lang="zh-CN" altLang="en-US" dirty="0"/>
              <a:t>音频数据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37E88F-FE50-44E9-B0AA-0233A24C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1" y="1023430"/>
            <a:ext cx="7170825" cy="55905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C2E4BE-67CC-49D8-9560-2B560EEBC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611" y="967332"/>
            <a:ext cx="2967548" cy="3806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75754D-A8E1-4222-880B-EF24886FB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807" y="4672358"/>
            <a:ext cx="4568662" cy="12183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CC2277-C204-4E7A-A89B-6BAC0C32B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647" y="5743279"/>
            <a:ext cx="3945036" cy="1114721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ACF83A5-9956-414D-8EFF-5FF993CB95F2}"/>
              </a:ext>
            </a:extLst>
          </p:cNvPr>
          <p:cNvSpPr/>
          <p:nvPr/>
        </p:nvSpPr>
        <p:spPr>
          <a:xfrm>
            <a:off x="2473928" y="3198327"/>
            <a:ext cx="4471024" cy="5602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1F471E-185C-4F7D-9497-216C2BFAE493}"/>
              </a:ext>
            </a:extLst>
          </p:cNvPr>
          <p:cNvSpPr txBox="1"/>
          <p:nvPr/>
        </p:nvSpPr>
        <p:spPr>
          <a:xfrm>
            <a:off x="119209" y="249944"/>
            <a:ext cx="2262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39881D-D68C-4F41-905E-1631928648A5}"/>
              </a:ext>
            </a:extLst>
          </p:cNvPr>
          <p:cNvSpPr/>
          <p:nvPr/>
        </p:nvSpPr>
        <p:spPr>
          <a:xfrm>
            <a:off x="3534417" y="2377476"/>
            <a:ext cx="843945" cy="284724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843EC-3FEA-4A19-BD4F-25CA1671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276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5450F-B6E5-4369-AC12-88C8E7AC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乒乓球：</a:t>
            </a:r>
            <a:r>
              <a:rPr lang="zh-CN" altLang="en-US" b="1" dirty="0"/>
              <a:t>音乐</a:t>
            </a:r>
            <a:r>
              <a:rPr lang="zh-CN" altLang="en-US" dirty="0"/>
              <a:t>顶层代码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9AAA49-8AA9-4317-9BC8-CEE63FAD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1" y="900953"/>
            <a:ext cx="5939680" cy="59570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ADB2C0-C0B9-40E0-954C-59F415640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403" y="1970390"/>
            <a:ext cx="5620597" cy="48371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B5F431-08A7-4800-9D1B-8F75C1CC10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63" b="3185"/>
          <a:stretch/>
        </p:blipFill>
        <p:spPr>
          <a:xfrm>
            <a:off x="9313048" y="0"/>
            <a:ext cx="2838569" cy="18568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1F82B1-39F4-4FF7-A2D0-07AAAADFB6A9}"/>
              </a:ext>
            </a:extLst>
          </p:cNvPr>
          <p:cNvSpPr txBox="1"/>
          <p:nvPr/>
        </p:nvSpPr>
        <p:spPr>
          <a:xfrm>
            <a:off x="119208" y="249944"/>
            <a:ext cx="2120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881517-C0C1-4A8C-9FDD-9588CBC7D737}"/>
              </a:ext>
            </a:extLst>
          </p:cNvPr>
          <p:cNvSpPr/>
          <p:nvPr/>
        </p:nvSpPr>
        <p:spPr>
          <a:xfrm>
            <a:off x="7272169" y="6049575"/>
            <a:ext cx="779930" cy="284724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06CFF5-B258-4A82-A637-573B5AE53FFD}"/>
              </a:ext>
            </a:extLst>
          </p:cNvPr>
          <p:cNvGrpSpPr/>
          <p:nvPr/>
        </p:nvGrpSpPr>
        <p:grpSpPr>
          <a:xfrm>
            <a:off x="1052249" y="3774464"/>
            <a:ext cx="9723435" cy="2554378"/>
            <a:chOff x="1052249" y="3774464"/>
            <a:chExt cx="9723435" cy="255437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E3B34AF-A5B4-45DB-8918-85258B285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2249" y="3774464"/>
              <a:ext cx="9585686" cy="180190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BD890D1-9904-475F-967D-74377BD2CB67}"/>
                </a:ext>
              </a:extLst>
            </p:cNvPr>
            <p:cNvSpPr/>
            <p:nvPr/>
          </p:nvSpPr>
          <p:spPr>
            <a:xfrm>
              <a:off x="7503150" y="4829256"/>
              <a:ext cx="655269" cy="481930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7FB23AE-38CA-4395-B794-8E6C3CBD8009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7830785" y="5311186"/>
              <a:ext cx="2944899" cy="952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5D9382A-B3A7-4E3E-B181-284080D9C9ED}"/>
                </a:ext>
              </a:extLst>
            </p:cNvPr>
            <p:cNvCxnSpPr>
              <a:cxnSpLocks/>
            </p:cNvCxnSpPr>
            <p:nvPr/>
          </p:nvCxnSpPr>
          <p:spPr>
            <a:xfrm>
              <a:off x="8052099" y="5059315"/>
              <a:ext cx="1299968" cy="1269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A81C17-A388-4ACE-94CF-026C2A58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17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514795B-BA0F-4B11-8D20-444F63BCC504}"/>
              </a:ext>
            </a:extLst>
          </p:cNvPr>
          <p:cNvSpPr txBox="1"/>
          <p:nvPr/>
        </p:nvSpPr>
        <p:spPr>
          <a:xfrm>
            <a:off x="0" y="2187826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altLang="zh-CN" sz="20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Picture</a:t>
            </a:r>
            <a:endParaRPr lang="zh-CN" altLang="en-US" sz="20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9EE533-EE50-4B3D-B7B6-28587AA9D975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42A9D1-289D-4E63-BF1F-6B93502A1402}"/>
              </a:ext>
            </a:extLst>
          </p:cNvPr>
          <p:cNvSpPr txBox="1"/>
          <p:nvPr/>
        </p:nvSpPr>
        <p:spPr>
          <a:xfrm>
            <a:off x="4819462" y="6031025"/>
            <a:ext cx="2287402" cy="577751"/>
          </a:xfrm>
          <a:prstGeom prst="flowChartMultidocumen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ping-pong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177431-696D-49CE-B1F5-26FA908E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</a:t>
            </a:fld>
            <a:r>
              <a:rPr lang="zh-CN" altLang="en-US"/>
              <a:t> </a:t>
            </a:r>
            <a:r>
              <a:rPr lang="en-US" altLang="zh-CN"/>
              <a:t>/ 63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581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7C699-1745-4AB2-9A50-4F3C24C96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乒乓球：</a:t>
            </a:r>
            <a:r>
              <a:rPr lang="zh-CN" altLang="en-US" b="1" dirty="0"/>
              <a:t>音乐</a:t>
            </a:r>
            <a:r>
              <a:rPr lang="zh-CN" altLang="en-US" dirty="0"/>
              <a:t>模块代码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452D6C-02EE-4DB4-A8FF-6F89B669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0001"/>
            <a:ext cx="6040560" cy="47771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A6AA47-C332-40BB-AACD-6C0C00EB0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4950" y="1464276"/>
            <a:ext cx="5557819" cy="53937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DF6319-447A-4D93-B289-5D4A2E01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0347" y="16830"/>
            <a:ext cx="2352383" cy="14237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91ADDBA-64BF-4570-BFBD-BFF62729E547}"/>
              </a:ext>
            </a:extLst>
          </p:cNvPr>
          <p:cNvSpPr/>
          <p:nvPr/>
        </p:nvSpPr>
        <p:spPr>
          <a:xfrm>
            <a:off x="8022038" y="4729806"/>
            <a:ext cx="3747356" cy="612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E944EF8-C704-408A-BB2F-8A14513D8201}"/>
              </a:ext>
            </a:extLst>
          </p:cNvPr>
          <p:cNvSpPr/>
          <p:nvPr/>
        </p:nvSpPr>
        <p:spPr>
          <a:xfrm>
            <a:off x="7257232" y="1746319"/>
            <a:ext cx="3747356" cy="612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EBBC3A-25BB-434B-8C43-3C7AE983F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040" y="4117607"/>
            <a:ext cx="1347632" cy="2058539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14D7C0D-4584-4CF7-BEED-CCDCA861095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577327" y="4440771"/>
            <a:ext cx="596555" cy="2770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6C59477-EDBD-4C80-81EE-ACDE85CF0F47}"/>
              </a:ext>
            </a:extLst>
          </p:cNvPr>
          <p:cNvSpPr txBox="1"/>
          <p:nvPr/>
        </p:nvSpPr>
        <p:spPr>
          <a:xfrm>
            <a:off x="4990467" y="3794440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每</a:t>
            </a:r>
            <a:r>
              <a:rPr lang="en-US" altLang="zh-CN" b="1" dirty="0">
                <a:solidFill>
                  <a:srgbClr val="FF0000"/>
                </a:solidFill>
              </a:rPr>
              <a:t>8kHz</a:t>
            </a:r>
            <a:r>
              <a:rPr lang="zh-CN" altLang="en-US" b="1" dirty="0">
                <a:solidFill>
                  <a:srgbClr val="FF0000"/>
                </a:solidFill>
              </a:rPr>
              <a:t>取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一个数据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02BE6B3-2157-4419-B693-23E133DC1EB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577327" y="4440771"/>
            <a:ext cx="1250479" cy="3231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C5777B5-3D8F-43D3-8A26-7BAF269C6D5A}"/>
              </a:ext>
            </a:extLst>
          </p:cNvPr>
          <p:cNvSpPr txBox="1"/>
          <p:nvPr/>
        </p:nvSpPr>
        <p:spPr>
          <a:xfrm>
            <a:off x="3783536" y="5852980"/>
            <a:ext cx="199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每个</a:t>
            </a:r>
            <a:r>
              <a:rPr lang="en-US" altLang="zh-CN" b="1" dirty="0">
                <a:solidFill>
                  <a:srgbClr val="FF0000"/>
                </a:solidFill>
              </a:rPr>
              <a:t>8kHz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  <a:br>
              <a:rPr lang="en-US" altLang="zh-CN" b="1" dirty="0">
                <a:solidFill>
                  <a:srgbClr val="FF0000"/>
                </a:solidFill>
              </a:rPr>
            </a:br>
            <a:r>
              <a:rPr lang="zh-CN" altLang="en-US" b="1" dirty="0">
                <a:solidFill>
                  <a:srgbClr val="FF0000"/>
                </a:solidFill>
              </a:rPr>
              <a:t>有</a:t>
            </a:r>
            <a:r>
              <a:rPr lang="en-US" altLang="zh-CN" b="1" dirty="0">
                <a:solidFill>
                  <a:srgbClr val="FF0000"/>
                </a:solidFill>
              </a:rPr>
              <a:t>256</a:t>
            </a:r>
            <a:r>
              <a:rPr lang="zh-CN" altLang="en-US" b="1" dirty="0">
                <a:solidFill>
                  <a:srgbClr val="FF0000"/>
                </a:solidFill>
              </a:rPr>
              <a:t>个</a:t>
            </a:r>
            <a:r>
              <a:rPr lang="en-US" altLang="zh-CN" b="1" dirty="0">
                <a:solidFill>
                  <a:srgbClr val="FF0000"/>
                </a:solidFill>
              </a:rPr>
              <a:t>2048kHz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E6716CA-4AB5-476C-B89A-E0A89AC35F6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776534" y="5659762"/>
            <a:ext cx="696996" cy="5163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D8CC755-577D-4620-8E24-E0E7A7916FFB}"/>
              </a:ext>
            </a:extLst>
          </p:cNvPr>
          <p:cNvSpPr txBox="1"/>
          <p:nvPr/>
        </p:nvSpPr>
        <p:spPr>
          <a:xfrm>
            <a:off x="119209" y="249944"/>
            <a:ext cx="2027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40ECAD-EA90-4B70-8859-F6851F2EDE83}"/>
              </a:ext>
            </a:extLst>
          </p:cNvPr>
          <p:cNvSpPr/>
          <p:nvPr/>
        </p:nvSpPr>
        <p:spPr>
          <a:xfrm>
            <a:off x="845004" y="4790928"/>
            <a:ext cx="1258115" cy="33508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BBED207-A00B-4AD7-AD77-44E17C048E69}"/>
              </a:ext>
            </a:extLst>
          </p:cNvPr>
          <p:cNvSpPr/>
          <p:nvPr/>
        </p:nvSpPr>
        <p:spPr>
          <a:xfrm>
            <a:off x="1411944" y="3674459"/>
            <a:ext cx="1118471" cy="33508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BA08D53-7265-4F19-A030-CB283EA14AB1}"/>
              </a:ext>
            </a:extLst>
          </p:cNvPr>
          <p:cNvSpPr/>
          <p:nvPr/>
        </p:nvSpPr>
        <p:spPr>
          <a:xfrm>
            <a:off x="1828800" y="2852468"/>
            <a:ext cx="2891037" cy="265684"/>
          </a:xfrm>
          <a:prstGeom prst="rect">
            <a:avLst/>
          </a:prstGeom>
          <a:solidFill>
            <a:schemeClr val="accent4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E726218-E846-4638-AE6D-768FB5E509C0}"/>
              </a:ext>
            </a:extLst>
          </p:cNvPr>
          <p:cNvSpPr/>
          <p:nvPr/>
        </p:nvSpPr>
        <p:spPr>
          <a:xfrm>
            <a:off x="1414165" y="3118152"/>
            <a:ext cx="621669" cy="556306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C03BB1-58D8-4586-AA06-0BD333E9EC94}"/>
              </a:ext>
            </a:extLst>
          </p:cNvPr>
          <p:cNvSpPr/>
          <p:nvPr/>
        </p:nvSpPr>
        <p:spPr>
          <a:xfrm>
            <a:off x="2334883" y="4245088"/>
            <a:ext cx="1036019" cy="33508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D5F413-7A22-47FB-94D7-335F1D3B2FA2}"/>
              </a:ext>
            </a:extLst>
          </p:cNvPr>
          <p:cNvSpPr/>
          <p:nvPr/>
        </p:nvSpPr>
        <p:spPr>
          <a:xfrm>
            <a:off x="9066451" y="1996606"/>
            <a:ext cx="1036019" cy="33508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2597760-61C8-458A-B264-8C9631D1A72A}"/>
              </a:ext>
            </a:extLst>
          </p:cNvPr>
          <p:cNvSpPr/>
          <p:nvPr/>
        </p:nvSpPr>
        <p:spPr>
          <a:xfrm>
            <a:off x="9351472" y="4117605"/>
            <a:ext cx="361872" cy="33508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3D5A60-F942-4D5C-95D3-2797B9A8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119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314D7-A152-467F-99A3-36F708D9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作业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4】</a:t>
            </a:r>
            <a:r>
              <a:rPr lang="zh-CN" altLang="en-US" dirty="0"/>
              <a:t>乐器播放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210FD6-5531-44B6-BE63-71E2CF86CB24}"/>
              </a:ext>
            </a:extLst>
          </p:cNvPr>
          <p:cNvSpPr txBox="1"/>
          <p:nvPr/>
        </p:nvSpPr>
        <p:spPr>
          <a:xfrm>
            <a:off x="1716604" y="1823190"/>
            <a:ext cx="8057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用</a:t>
            </a:r>
            <a:r>
              <a:rPr lang="en-US" altLang="zh-CN" sz="4000" dirty="0"/>
              <a:t>FPGA</a:t>
            </a:r>
            <a:r>
              <a:rPr lang="zh-CN" altLang="en-US" sz="4000" dirty="0"/>
              <a:t>播放你喜欢的一小段乐曲。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67A705-38D2-4C2D-AA05-9BD72AFE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4215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EA0B8EA-4407-413E-A94F-CB944C3B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1482"/>
            <a:ext cx="12192000" cy="2788079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20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Text</a:t>
            </a:r>
            <a:endParaRPr lang="zh-CN" altLang="en-US" sz="20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4AFA05-7B11-4657-A69A-7B1EF37CB214}"/>
              </a:ext>
            </a:extLst>
          </p:cNvPr>
          <p:cNvSpPr txBox="1"/>
          <p:nvPr/>
        </p:nvSpPr>
        <p:spPr>
          <a:xfrm>
            <a:off x="5675264" y="314151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4DCED2-009B-4BB5-8D7F-F3B6F48C474F}"/>
              </a:ext>
            </a:extLst>
          </p:cNvPr>
          <p:cNvSpPr txBox="1"/>
          <p:nvPr/>
        </p:nvSpPr>
        <p:spPr>
          <a:xfrm>
            <a:off x="4819462" y="6031025"/>
            <a:ext cx="2287402" cy="577751"/>
          </a:xfrm>
          <a:prstGeom prst="flowChartMultidocumen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ping-pong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B6652F-D34E-4F71-8882-FBCFDD62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22</a:t>
            </a:fld>
            <a:r>
              <a:rPr lang="zh-CN" altLang="en-US"/>
              <a:t> </a:t>
            </a:r>
            <a:r>
              <a:rPr lang="en-US" altLang="zh-CN"/>
              <a:t>/ 63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092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5E43D6-2FFA-427C-891B-32116B03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 dirty="0"/>
              <a:t>128</a:t>
            </a:r>
            <a:r>
              <a:rPr lang="zh-CN" altLang="en-US" spc="0" dirty="0"/>
              <a:t>个</a:t>
            </a:r>
            <a:r>
              <a:rPr lang="en-US" altLang="zh-CN" b="1" spc="0" dirty="0">
                <a:solidFill>
                  <a:schemeClr val="accent1"/>
                </a:solidFill>
              </a:rPr>
              <a:t>7</a:t>
            </a:r>
            <a:r>
              <a:rPr lang="en-US" altLang="zh-CN" spc="0" dirty="0"/>
              <a:t>-bit ASCII</a:t>
            </a:r>
            <a:r>
              <a:rPr lang="zh-CN" altLang="en-US" dirty="0"/>
              <a:t>字符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2F055-B1DA-4A03-ACFA-AC649224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6" y="912771"/>
            <a:ext cx="5027916" cy="594522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493981-7BBE-44FA-BDA3-99B0F6DD03FF}"/>
              </a:ext>
            </a:extLst>
          </p:cNvPr>
          <p:cNvGrpSpPr/>
          <p:nvPr/>
        </p:nvGrpSpPr>
        <p:grpSpPr>
          <a:xfrm>
            <a:off x="4889129" y="1986616"/>
            <a:ext cx="2390843" cy="3797538"/>
            <a:chOff x="4993444" y="1139100"/>
            <a:chExt cx="2390843" cy="3797538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27B2A3D7-2053-426C-B0A4-6734BE49B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913" y="1333545"/>
              <a:ext cx="1671191" cy="1539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8148AF-6091-49C6-B48A-E837AE5C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5913" y="1671727"/>
              <a:ext cx="1718374" cy="3264911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176CFAA-517A-4D4B-ACFE-01240D5FF627}"/>
                </a:ext>
              </a:extLst>
            </p:cNvPr>
            <p:cNvSpPr txBox="1"/>
            <p:nvPr/>
          </p:nvSpPr>
          <p:spPr>
            <a:xfrm>
              <a:off x="6051219" y="1139100"/>
              <a:ext cx="92685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pixel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4626DE40-F8F1-4A0A-BC67-7B5A8A7948BC}"/>
                </a:ext>
              </a:extLst>
            </p:cNvPr>
            <p:cNvCxnSpPr>
              <a:cxnSpLocks/>
            </p:cNvCxnSpPr>
            <p:nvPr/>
          </p:nvCxnSpPr>
          <p:spPr>
            <a:xfrm>
              <a:off x="5436236" y="1716605"/>
              <a:ext cx="0" cy="3175154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E217C93-3593-4E6F-81C3-33657020B5BB}"/>
                </a:ext>
              </a:extLst>
            </p:cNvPr>
            <p:cNvSpPr txBox="1"/>
            <p:nvPr/>
          </p:nvSpPr>
          <p:spPr>
            <a:xfrm>
              <a:off x="4993444" y="2866206"/>
              <a:ext cx="713657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pixel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FA879C39-5359-42F9-89BD-AF3EAC638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648" y="2075632"/>
            <a:ext cx="2276103" cy="4423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6CBE82E-72FC-4587-9835-D727246F1510}"/>
                  </a:ext>
                </a:extLst>
              </p:cNvPr>
              <p:cNvSpPr txBox="1"/>
              <p:nvPr/>
            </p:nvSpPr>
            <p:spPr>
              <a:xfrm>
                <a:off x="7630330" y="1151771"/>
                <a:ext cx="2455929" cy="5003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𝟕</m:t>
                        </m:r>
                        <m:r>
                          <a:rPr lang="en-US" altLang="zh-CN" sz="2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sz="26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𝟒</m:t>
                        </m:r>
                      </m:sup>
                    </m:sSup>
                    <m:r>
                      <a:rPr lang="en-US" altLang="zh-CN" sz="2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6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  </m:t>
                    </m:r>
                  </m:oMath>
                </a14:m>
                <a:r>
                  <a:rPr lang="en-US" altLang="zh-CN" sz="2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r>
                  <a:rPr lang="en-US" altLang="zh-CN" sz="2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ROM</a:t>
                </a:r>
                <a:endParaRPr lang="zh-CN" altLang="en-US" sz="2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6CBE82E-72FC-4587-9835-D727246F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330" y="1151771"/>
                <a:ext cx="2455929" cy="500393"/>
              </a:xfrm>
              <a:prstGeom prst="rect">
                <a:avLst/>
              </a:prstGeom>
              <a:blipFill>
                <a:blip r:embed="rId5"/>
                <a:stretch>
                  <a:fillRect t="-9756" r="-3226" b="-29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6E21C526-56B3-4C97-938E-FB249F925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283" y="2960629"/>
            <a:ext cx="2410971" cy="252541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19269C4-A328-4CB0-89E5-916118B0F9A6}"/>
              </a:ext>
            </a:extLst>
          </p:cNvPr>
          <p:cNvSpPr txBox="1"/>
          <p:nvPr/>
        </p:nvSpPr>
        <p:spPr>
          <a:xfrm>
            <a:off x="7573251" y="1793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字符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FACF496-DDBC-425E-9B28-13C6324A3811}"/>
              </a:ext>
            </a:extLst>
          </p:cNvPr>
          <p:cNvCxnSpPr>
            <a:cxnSpLocks/>
          </p:cNvCxnSpPr>
          <p:nvPr/>
        </p:nvCxnSpPr>
        <p:spPr>
          <a:xfrm>
            <a:off x="5174299" y="650054"/>
            <a:ext cx="2722116" cy="55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D32F335-D9EF-40ED-AB98-C7670904A7C0}"/>
              </a:ext>
            </a:extLst>
          </p:cNvPr>
          <p:cNvSpPr txBox="1"/>
          <p:nvPr/>
        </p:nvSpPr>
        <p:spPr>
          <a:xfrm>
            <a:off x="119208" y="249944"/>
            <a:ext cx="2158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sz="2000"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Tile</a:t>
            </a:r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2CAA531-2A64-44E0-A9AD-CAB698DC8D31}"/>
              </a:ext>
            </a:extLst>
          </p:cNvPr>
          <p:cNvSpPr/>
          <p:nvPr/>
        </p:nvSpPr>
        <p:spPr>
          <a:xfrm>
            <a:off x="7528973" y="1793320"/>
            <a:ext cx="734885" cy="4921630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C443044-1CDE-45D6-B374-4DD133F14515}"/>
              </a:ext>
            </a:extLst>
          </p:cNvPr>
          <p:cNvSpPr/>
          <p:nvPr/>
        </p:nvSpPr>
        <p:spPr>
          <a:xfrm>
            <a:off x="8263858" y="1793320"/>
            <a:ext cx="435184" cy="4921630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56DC19-0ED4-473B-8A57-78D6A353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23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65A917-DB94-4709-876B-4A42C6D02461}"/>
              </a:ext>
            </a:extLst>
          </p:cNvPr>
          <p:cNvSpPr txBox="1"/>
          <p:nvPr/>
        </p:nvSpPr>
        <p:spPr>
          <a:xfrm>
            <a:off x="9385364" y="172668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E5928F-BBDB-4658-B54B-F50C522A8A30}"/>
              </a:ext>
            </a:extLst>
          </p:cNvPr>
          <p:cNvSpPr txBox="1"/>
          <p:nvPr/>
        </p:nvSpPr>
        <p:spPr>
          <a:xfrm>
            <a:off x="6678941" y="1211977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</a:rPr>
              <a:t>2048=</a:t>
            </a:r>
            <a:endParaRPr lang="zh-CN" alt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76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15E43D6-2FFA-427C-891B-32116B03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292"/>
            <a:ext cx="12192000" cy="900000"/>
          </a:xfrm>
        </p:spPr>
        <p:txBody>
          <a:bodyPr>
            <a:normAutofit/>
          </a:bodyPr>
          <a:lstStyle/>
          <a:p>
            <a:r>
              <a:rPr lang="zh-CN" altLang="en-US" dirty="0"/>
              <a:t>字符 </a:t>
            </a:r>
            <a:r>
              <a:rPr lang="zh-CN" altLang="en-US" sz="3200" dirty="0"/>
              <a:t>与</a:t>
            </a:r>
            <a:r>
              <a:rPr lang="zh-CN" altLang="en-US" dirty="0"/>
              <a:t> 屏幕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3DAC70-385F-463D-8126-A3A88CEF2866}"/>
              </a:ext>
            </a:extLst>
          </p:cNvPr>
          <p:cNvGrpSpPr/>
          <p:nvPr/>
        </p:nvGrpSpPr>
        <p:grpSpPr>
          <a:xfrm>
            <a:off x="3692264" y="1631061"/>
            <a:ext cx="7061748" cy="5431699"/>
            <a:chOff x="1078019" y="1293612"/>
            <a:chExt cx="3849124" cy="284778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24084BA-4E68-41F3-9100-BF201AE69A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73"/>
            <a:stretch/>
          </p:blipFill>
          <p:spPr bwMode="auto">
            <a:xfrm>
              <a:off x="1078019" y="1293612"/>
              <a:ext cx="3849124" cy="2847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732171A-9EA7-423D-B8C5-1890FC9AD412}"/>
                </a:ext>
              </a:extLst>
            </p:cNvPr>
            <p:cNvSpPr/>
            <p:nvPr/>
          </p:nvSpPr>
          <p:spPr>
            <a:xfrm>
              <a:off x="1210730" y="1442696"/>
              <a:ext cx="3596882" cy="19863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75DA7FE-4CA7-4E27-BCD3-DCE74BB4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202" y="1913130"/>
            <a:ext cx="276308" cy="52498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2444958-4077-4303-A35D-6445D11D7C87}"/>
              </a:ext>
            </a:extLst>
          </p:cNvPr>
          <p:cNvCxnSpPr>
            <a:cxnSpLocks/>
          </p:cNvCxnSpPr>
          <p:nvPr/>
        </p:nvCxnSpPr>
        <p:spPr>
          <a:xfrm>
            <a:off x="3935741" y="6284736"/>
            <a:ext cx="658884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A466508-E1B8-41FC-9D63-C0B571056FE2}"/>
              </a:ext>
            </a:extLst>
          </p:cNvPr>
          <p:cNvSpPr txBox="1"/>
          <p:nvPr/>
        </p:nvSpPr>
        <p:spPr>
          <a:xfrm>
            <a:off x="7509669" y="6123951"/>
            <a:ext cx="121219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640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pixel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3EFB19D-076E-41E4-9759-341F6F71685D}"/>
              </a:ext>
            </a:extLst>
          </p:cNvPr>
          <p:cNvCxnSpPr>
            <a:cxnSpLocks/>
          </p:cNvCxnSpPr>
          <p:nvPr/>
        </p:nvCxnSpPr>
        <p:spPr>
          <a:xfrm flipH="1">
            <a:off x="11098500" y="1677515"/>
            <a:ext cx="12648" cy="4010842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D7A2976-C372-4B65-B257-69D74A6A7D5B}"/>
              </a:ext>
            </a:extLst>
          </p:cNvPr>
          <p:cNvSpPr txBox="1"/>
          <p:nvPr/>
        </p:nvSpPr>
        <p:spPr>
          <a:xfrm>
            <a:off x="10737182" y="3600436"/>
            <a:ext cx="121219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480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pixel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2607831-7D22-4C04-8BBE-6B0CD498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120" y="1914063"/>
            <a:ext cx="276308" cy="5249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35BBE69-6E85-4655-803A-723DBBCBC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659" y="1914704"/>
            <a:ext cx="276308" cy="5249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071934-C889-4D70-B2C4-06117573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41" y="5175600"/>
            <a:ext cx="276308" cy="5249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AF2697-B7CD-4D4A-97E6-6AD19C90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27" y="5175600"/>
            <a:ext cx="276308" cy="5249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F9FBF54-16E6-4A1B-8121-75671268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105" y="2450909"/>
            <a:ext cx="276308" cy="52498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45A7C58-3213-4E80-B377-25959AB4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495" y="5162110"/>
            <a:ext cx="276308" cy="52498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7E1F8B4-1414-4C5F-AEC4-F332CD00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885" y="1913127"/>
            <a:ext cx="276308" cy="5249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8DE34AC-3E05-473A-82D3-0A14F90D2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579" y="5164383"/>
            <a:ext cx="276308" cy="5249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855CC58-851D-4B31-B8AE-C0F41E335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454" y="4630783"/>
            <a:ext cx="276308" cy="5249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53A2109-E59C-4C00-96CB-02DDDB225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09" y="4643849"/>
            <a:ext cx="276308" cy="52498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42D1B06-AB11-4D61-A63F-08074A7F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878" y="2452893"/>
            <a:ext cx="276308" cy="524985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878943B-CA15-4CE6-B44D-7A5A7417D7E2}"/>
              </a:ext>
            </a:extLst>
          </p:cNvPr>
          <p:cNvCxnSpPr>
            <a:cxnSpLocks/>
          </p:cNvCxnSpPr>
          <p:nvPr/>
        </p:nvCxnSpPr>
        <p:spPr>
          <a:xfrm>
            <a:off x="3935741" y="2330748"/>
            <a:ext cx="658884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61023B1-5BF6-4BA1-8117-70AE94BD070A}"/>
              </a:ext>
            </a:extLst>
          </p:cNvPr>
          <p:cNvSpPr txBox="1"/>
          <p:nvPr/>
        </p:nvSpPr>
        <p:spPr>
          <a:xfrm>
            <a:off x="6820596" y="2150196"/>
            <a:ext cx="797013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4E9EC14-8128-4AD7-9B24-05D3C53BFACC}"/>
              </a:ext>
            </a:extLst>
          </p:cNvPr>
          <p:cNvCxnSpPr>
            <a:cxnSpLocks/>
          </p:cNvCxnSpPr>
          <p:nvPr/>
        </p:nvCxnSpPr>
        <p:spPr>
          <a:xfrm>
            <a:off x="4094402" y="1905412"/>
            <a:ext cx="1242" cy="3788555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74618EB-60F7-4940-8FF3-E4B81C2EF23B}"/>
              </a:ext>
            </a:extLst>
          </p:cNvPr>
          <p:cNvSpPr txBox="1"/>
          <p:nvPr/>
        </p:nvSpPr>
        <p:spPr>
          <a:xfrm>
            <a:off x="4104537" y="3517102"/>
            <a:ext cx="726481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4D3914-0011-4247-AC46-EA54B9AA4CFB}"/>
              </a:ext>
            </a:extLst>
          </p:cNvPr>
          <p:cNvSpPr txBox="1"/>
          <p:nvPr/>
        </p:nvSpPr>
        <p:spPr>
          <a:xfrm>
            <a:off x="1666112" y="998832"/>
            <a:ext cx="2754650" cy="400110"/>
          </a:xfrm>
          <a:prstGeom prst="wedgeRectCallout">
            <a:avLst>
              <a:gd name="adj1" fmla="val 32930"/>
              <a:gd name="adj2" fmla="val 16905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(…00</a:t>
            </a:r>
            <a:r>
              <a:rPr lang="en-US" altLang="zh-CN" sz="2000" b="1" dirty="0"/>
              <a:t>0_0000</a:t>
            </a:r>
            <a:r>
              <a:rPr lang="en-US" altLang="zh-CN" sz="2000" dirty="0">
                <a:solidFill>
                  <a:srgbClr val="FF0000"/>
                </a:solidFill>
              </a:rPr>
              <a:t>000</a:t>
            </a:r>
            <a:r>
              <a:rPr lang="en-US" altLang="zh-CN" sz="2000" dirty="0"/>
              <a:t>, 0…0)</a:t>
            </a:r>
            <a:r>
              <a:rPr lang="en-US" altLang="zh-CN" sz="2000" baseline="-25000" dirty="0"/>
              <a:t>2</a:t>
            </a:r>
            <a:endParaRPr lang="zh-CN" altLang="en-US" sz="2000" baseline="-25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9EFFC66-2C60-4399-A2B6-84D88B09266A}"/>
              </a:ext>
            </a:extLst>
          </p:cNvPr>
          <p:cNvSpPr txBox="1"/>
          <p:nvPr/>
        </p:nvSpPr>
        <p:spPr>
          <a:xfrm>
            <a:off x="4766493" y="998832"/>
            <a:ext cx="2851115" cy="400110"/>
          </a:xfrm>
          <a:prstGeom prst="wedgeRectCallout">
            <a:avLst>
              <a:gd name="adj1" fmla="val -65104"/>
              <a:gd name="adj2" fmla="val 15643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(…00</a:t>
            </a:r>
            <a:r>
              <a:rPr lang="en-US" altLang="zh-CN" sz="2000" b="1" dirty="0"/>
              <a:t>0_0001</a:t>
            </a:r>
            <a:r>
              <a:rPr lang="en-US" altLang="zh-CN" sz="2000" dirty="0">
                <a:solidFill>
                  <a:srgbClr val="FF0000"/>
                </a:solidFill>
              </a:rPr>
              <a:t>000</a:t>
            </a:r>
            <a:r>
              <a:rPr lang="en-US" altLang="zh-CN" sz="2000" dirty="0"/>
              <a:t>, 0…0)</a:t>
            </a:r>
            <a:r>
              <a:rPr lang="en-US" altLang="zh-CN" sz="2000" baseline="-25000" dirty="0"/>
              <a:t>2</a:t>
            </a:r>
            <a:endParaRPr lang="zh-CN" altLang="en-US" sz="2000" baseline="-25000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06E5022-3E4D-46E8-9043-06A4C4EF4ABF}"/>
              </a:ext>
            </a:extLst>
          </p:cNvPr>
          <p:cNvSpPr/>
          <p:nvPr/>
        </p:nvSpPr>
        <p:spPr>
          <a:xfrm>
            <a:off x="3916082" y="1877737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9EE06759-18D6-4F73-886D-CB9EFE8636F2}"/>
              </a:ext>
            </a:extLst>
          </p:cNvPr>
          <p:cNvSpPr/>
          <p:nvPr/>
        </p:nvSpPr>
        <p:spPr>
          <a:xfrm>
            <a:off x="4213850" y="1877730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E74215-2D85-49BA-AE3C-D71CE93F4695}"/>
              </a:ext>
            </a:extLst>
          </p:cNvPr>
          <p:cNvSpPr txBox="1"/>
          <p:nvPr/>
        </p:nvSpPr>
        <p:spPr>
          <a:xfrm>
            <a:off x="9038530" y="993287"/>
            <a:ext cx="2837445" cy="400110"/>
          </a:xfrm>
          <a:prstGeom prst="wedgeRectCallout">
            <a:avLst>
              <a:gd name="adj1" fmla="val -8180"/>
              <a:gd name="adj2" fmla="val 16204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(…10</a:t>
            </a:r>
            <a:r>
              <a:rPr lang="en-US" altLang="zh-CN" sz="2000" b="1" dirty="0"/>
              <a:t>0_1111</a:t>
            </a:r>
            <a:r>
              <a:rPr lang="en-US" altLang="zh-CN" sz="2000" dirty="0">
                <a:solidFill>
                  <a:srgbClr val="FF0000"/>
                </a:solidFill>
              </a:rPr>
              <a:t>000</a:t>
            </a:r>
            <a:r>
              <a:rPr lang="en-US" altLang="zh-CN" sz="2000" dirty="0"/>
              <a:t>, 0…0)</a:t>
            </a:r>
            <a:r>
              <a:rPr lang="en-US" altLang="zh-CN" sz="2000" baseline="-25000" dirty="0"/>
              <a:t>2</a:t>
            </a:r>
            <a:endParaRPr lang="zh-CN" altLang="en-US" sz="2000" baseline="-25000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D21B271-3221-404A-8930-15AB61286561}"/>
              </a:ext>
            </a:extLst>
          </p:cNvPr>
          <p:cNvSpPr/>
          <p:nvPr/>
        </p:nvSpPr>
        <p:spPr>
          <a:xfrm>
            <a:off x="10222334" y="1901862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2E08D24-D2DE-4F7D-A653-E6CD0939DF2E}"/>
              </a:ext>
            </a:extLst>
          </p:cNvPr>
          <p:cNvSpPr/>
          <p:nvPr/>
        </p:nvSpPr>
        <p:spPr>
          <a:xfrm>
            <a:off x="3933221" y="2454345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1ADC5BC-2C67-40A2-9A48-CF66976EFA4C}"/>
              </a:ext>
            </a:extLst>
          </p:cNvPr>
          <p:cNvSpPr txBox="1"/>
          <p:nvPr/>
        </p:nvSpPr>
        <p:spPr>
          <a:xfrm>
            <a:off x="521708" y="1767273"/>
            <a:ext cx="2663569" cy="400110"/>
          </a:xfrm>
          <a:prstGeom prst="wedgeRectCallout">
            <a:avLst>
              <a:gd name="adj1" fmla="val 76477"/>
              <a:gd name="adj2" fmla="val -6201"/>
            </a:avLst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(0…0, …</a:t>
            </a:r>
            <a:r>
              <a:rPr lang="en-US" altLang="zh-CN" sz="2000" b="1" dirty="0"/>
              <a:t>0_0000</a:t>
            </a:r>
            <a:r>
              <a:rPr lang="en-US" altLang="zh-CN" sz="2000" b="1" i="1" dirty="0">
                <a:solidFill>
                  <a:schemeClr val="accent6"/>
                </a:solidFill>
              </a:rPr>
              <a:t>0000</a:t>
            </a:r>
            <a:r>
              <a:rPr lang="en-US" altLang="zh-CN" sz="2000" b="1" i="1" dirty="0">
                <a:solidFill>
                  <a:schemeClr val="accent5"/>
                </a:solidFill>
              </a:rPr>
              <a:t> </a:t>
            </a:r>
            <a:r>
              <a:rPr lang="en-US" altLang="zh-CN" sz="2000" dirty="0"/>
              <a:t>)</a:t>
            </a:r>
            <a:r>
              <a:rPr lang="en-US" altLang="zh-CN" sz="2000" baseline="-25000" dirty="0"/>
              <a:t>2</a:t>
            </a:r>
            <a:endParaRPr lang="zh-CN" altLang="en-US" sz="2000" baseline="-250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7422034-9B21-43B9-836F-BC57B5D34B89}"/>
              </a:ext>
            </a:extLst>
          </p:cNvPr>
          <p:cNvSpPr txBox="1"/>
          <p:nvPr/>
        </p:nvSpPr>
        <p:spPr>
          <a:xfrm>
            <a:off x="521708" y="2360749"/>
            <a:ext cx="2663569" cy="400110"/>
          </a:xfrm>
          <a:prstGeom prst="wedgeRectCallout">
            <a:avLst>
              <a:gd name="adj1" fmla="val 78162"/>
              <a:gd name="adj2" fmla="val -10407"/>
            </a:avLst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(0…0, …</a:t>
            </a:r>
            <a:r>
              <a:rPr lang="en-US" altLang="zh-CN" sz="2000" b="1" dirty="0"/>
              <a:t>0_0001</a:t>
            </a:r>
            <a:r>
              <a:rPr lang="en-US" altLang="zh-CN" sz="2000" b="1" i="1" dirty="0">
                <a:solidFill>
                  <a:schemeClr val="accent6"/>
                </a:solidFill>
              </a:rPr>
              <a:t>0000</a:t>
            </a:r>
            <a:r>
              <a:rPr lang="en-US" altLang="zh-CN" sz="2000" b="1" i="1" dirty="0">
                <a:solidFill>
                  <a:schemeClr val="accent5"/>
                </a:solidFill>
              </a:rPr>
              <a:t> </a:t>
            </a:r>
            <a:r>
              <a:rPr lang="en-US" altLang="zh-CN" sz="2000" dirty="0"/>
              <a:t>)</a:t>
            </a:r>
            <a:r>
              <a:rPr lang="en-US" altLang="zh-CN" sz="2000" baseline="-25000" dirty="0"/>
              <a:t>2</a:t>
            </a:r>
            <a:endParaRPr lang="zh-CN" altLang="en-US" sz="2000" baseline="-25000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16A2519-E4A8-44B0-B176-8414813A9130}"/>
              </a:ext>
            </a:extLst>
          </p:cNvPr>
          <p:cNvSpPr/>
          <p:nvPr/>
        </p:nvSpPr>
        <p:spPr>
          <a:xfrm>
            <a:off x="3929470" y="5157607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357C1F7-EA7C-428F-AB0B-93F7A2C9D497}"/>
              </a:ext>
            </a:extLst>
          </p:cNvPr>
          <p:cNvSpPr txBox="1"/>
          <p:nvPr/>
        </p:nvSpPr>
        <p:spPr>
          <a:xfrm>
            <a:off x="397809" y="5658539"/>
            <a:ext cx="2663569" cy="400110"/>
          </a:xfrm>
          <a:prstGeom prst="wedgeRectCallout">
            <a:avLst>
              <a:gd name="adj1" fmla="val 81822"/>
              <a:gd name="adj2" fmla="val -159425"/>
            </a:avLst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(0…0, …</a:t>
            </a:r>
            <a:r>
              <a:rPr lang="en-US" altLang="zh-CN" sz="2000" b="1" dirty="0"/>
              <a:t>1_1000</a:t>
            </a:r>
            <a:r>
              <a:rPr lang="en-US" altLang="zh-CN" sz="2000" b="1" i="1" dirty="0">
                <a:solidFill>
                  <a:schemeClr val="accent6"/>
                </a:solidFill>
              </a:rPr>
              <a:t>0000</a:t>
            </a:r>
            <a:r>
              <a:rPr lang="en-US" altLang="zh-CN" sz="2000" b="1" i="1" dirty="0">
                <a:solidFill>
                  <a:schemeClr val="accent5"/>
                </a:solidFill>
              </a:rPr>
              <a:t> </a:t>
            </a:r>
            <a:r>
              <a:rPr lang="en-US" altLang="zh-CN" sz="2000" dirty="0"/>
              <a:t>)</a:t>
            </a:r>
            <a:r>
              <a:rPr lang="en-US" altLang="zh-CN" sz="2000" baseline="-25000" dirty="0"/>
              <a:t>2</a:t>
            </a:r>
            <a:endParaRPr lang="zh-CN" altLang="en-US" sz="2000" baseline="-250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58FA541-DF17-48A3-AB06-B7633A17D14A}"/>
              </a:ext>
            </a:extLst>
          </p:cNvPr>
          <p:cNvSpPr txBox="1"/>
          <p:nvPr/>
        </p:nvSpPr>
        <p:spPr>
          <a:xfrm>
            <a:off x="629618" y="6319749"/>
            <a:ext cx="2519850" cy="408623"/>
          </a:xfrm>
          <a:prstGeom prst="wedgeRoundRectCallout">
            <a:avLst>
              <a:gd name="adj1" fmla="val 18572"/>
              <a:gd name="adj2" fmla="val -131073"/>
              <a:gd name="adj3" fmla="val 1666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row</a:t>
            </a:r>
            <a:r>
              <a:rPr lang="en-US" altLang="zh-CN" b="1" dirty="0"/>
              <a:t>A</a:t>
            </a:r>
            <a:r>
              <a:rPr lang="zh-CN" altLang="en-US" b="1" dirty="0"/>
              <a:t>ddr </a:t>
            </a:r>
            <a:r>
              <a:rPr lang="zh-CN" altLang="en-US" dirty="0"/>
              <a:t>= </a:t>
            </a:r>
            <a:r>
              <a:rPr lang="zh-CN" altLang="en-US" b="1" dirty="0">
                <a:solidFill>
                  <a:schemeClr val="accent6"/>
                </a:solidFill>
              </a:rPr>
              <a:t>y</a:t>
            </a:r>
            <a:r>
              <a:rPr lang="en-US" altLang="zh-CN" b="1" dirty="0">
                <a:solidFill>
                  <a:schemeClr val="accent6"/>
                </a:solidFill>
              </a:rPr>
              <a:t>Text</a:t>
            </a:r>
            <a:r>
              <a:rPr lang="zh-CN" altLang="en-US" b="1" dirty="0">
                <a:solidFill>
                  <a:schemeClr val="accent6"/>
                </a:solidFill>
              </a:rPr>
              <a:t>[3:0]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5304010-D6CC-45C9-8296-B9DA61B63930}"/>
              </a:ext>
            </a:extLst>
          </p:cNvPr>
          <p:cNvSpPr txBox="1"/>
          <p:nvPr/>
        </p:nvSpPr>
        <p:spPr>
          <a:xfrm>
            <a:off x="10068603" y="387783"/>
            <a:ext cx="1330538" cy="408623"/>
          </a:xfrm>
          <a:prstGeom prst="wedgeRoundRectCallout">
            <a:avLst>
              <a:gd name="adj1" fmla="val -6120"/>
              <a:gd name="adj2" fmla="val 111922"/>
              <a:gd name="adj3" fmla="val 166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x</a:t>
            </a:r>
            <a:r>
              <a:rPr lang="en-US" altLang="zh-CN" b="1" dirty="0">
                <a:solidFill>
                  <a:srgbClr val="FF0000"/>
                </a:solidFill>
              </a:rPr>
              <a:t>Text</a:t>
            </a:r>
            <a:r>
              <a:rPr lang="zh-CN" altLang="en-US" b="1" dirty="0">
                <a:solidFill>
                  <a:srgbClr val="FF0000"/>
                </a:solidFill>
              </a:rPr>
              <a:t>[2:0]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A3BA74C-19A5-4681-B020-8B42639F90F8}"/>
              </a:ext>
            </a:extLst>
          </p:cNvPr>
          <p:cNvSpPr txBox="1"/>
          <p:nvPr/>
        </p:nvSpPr>
        <p:spPr>
          <a:xfrm>
            <a:off x="119208" y="249944"/>
            <a:ext cx="3083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Tile-mapped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E958BE-11C8-4043-B7E2-62725279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24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7E24358-A30A-40A5-8FDC-8F6E5789B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22" y="2850653"/>
            <a:ext cx="1679896" cy="26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3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4FC0D-B33C-418D-9217-A7C112A9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 dirty="0"/>
              <a:t>用</a:t>
            </a:r>
            <a:r>
              <a:rPr lang="en-US" altLang="zh-CN" b="1" spc="0" dirty="0">
                <a:solidFill>
                  <a:srgbClr val="FF0000"/>
                </a:solidFill>
              </a:rPr>
              <a:t>D</a:t>
            </a:r>
            <a:r>
              <a:rPr lang="en-US" altLang="zh-CN" spc="0" dirty="0"/>
              <a:t>RAM</a:t>
            </a:r>
            <a:r>
              <a:rPr lang="zh-CN" altLang="en-US" spc="0" dirty="0"/>
              <a:t>存放</a:t>
            </a:r>
            <a:r>
              <a:rPr lang="en-US" altLang="zh-CN" spc="0" dirty="0"/>
              <a:t>ASCII</a:t>
            </a:r>
            <a:endParaRPr lang="zh-CN" altLang="en-US" spc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E10425-ACAA-462D-9085-C105AB1F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9" y="942448"/>
            <a:ext cx="5189690" cy="43768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7B4283-B2FE-4594-AD1C-146223804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715" y="2322464"/>
            <a:ext cx="5670285" cy="45355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28A6E5-D671-4B4C-9221-D92FEDFD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352" y="1325723"/>
            <a:ext cx="4761132" cy="55322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1F3FB5-B6AF-44BC-8C8F-2623795215E4}"/>
              </a:ext>
            </a:extLst>
          </p:cNvPr>
          <p:cNvSpPr txBox="1"/>
          <p:nvPr/>
        </p:nvSpPr>
        <p:spPr>
          <a:xfrm>
            <a:off x="119208" y="249944"/>
            <a:ext cx="2131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sz="2000"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Tile</a:t>
            </a:r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397F1D9-4B13-4B23-9542-E12D19329DC0}"/>
              </a:ext>
            </a:extLst>
          </p:cNvPr>
          <p:cNvSpPr/>
          <p:nvPr/>
        </p:nvSpPr>
        <p:spPr>
          <a:xfrm>
            <a:off x="2087452" y="2760029"/>
            <a:ext cx="1155022" cy="549762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C16D785-F332-476A-BD31-20D74304EB12}"/>
              </a:ext>
            </a:extLst>
          </p:cNvPr>
          <p:cNvSpPr/>
          <p:nvPr/>
        </p:nvSpPr>
        <p:spPr>
          <a:xfrm>
            <a:off x="8468322" y="4253175"/>
            <a:ext cx="2998142" cy="324435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A098848-523A-48EE-819F-C2E1C82FB21C}"/>
              </a:ext>
            </a:extLst>
          </p:cNvPr>
          <p:cNvSpPr/>
          <p:nvPr/>
        </p:nvSpPr>
        <p:spPr>
          <a:xfrm>
            <a:off x="55488" y="1263869"/>
            <a:ext cx="2199657" cy="2748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00F845-AB28-45B0-BF98-E95AB50A278B}"/>
              </a:ext>
            </a:extLst>
          </p:cNvPr>
          <p:cNvSpPr txBox="1"/>
          <p:nvPr/>
        </p:nvSpPr>
        <p:spPr>
          <a:xfrm>
            <a:off x="2250371" y="1149944"/>
            <a:ext cx="1984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分布式内存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749004-9D3A-42EA-9276-A3497D806AD0}"/>
              </a:ext>
            </a:extLst>
          </p:cNvPr>
          <p:cNvSpPr/>
          <p:nvPr/>
        </p:nvSpPr>
        <p:spPr>
          <a:xfrm>
            <a:off x="1926750" y="2250807"/>
            <a:ext cx="940764" cy="284724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9B1B06-5F9E-4A7F-9F4B-2DA4AB9140AB}"/>
              </a:ext>
            </a:extLst>
          </p:cNvPr>
          <p:cNvSpPr/>
          <p:nvPr/>
        </p:nvSpPr>
        <p:spPr>
          <a:xfrm>
            <a:off x="5795784" y="2504304"/>
            <a:ext cx="725931" cy="284724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5063C0-B43A-4F63-BCA4-B4254D718455}"/>
              </a:ext>
            </a:extLst>
          </p:cNvPr>
          <p:cNvSpPr/>
          <p:nvPr/>
        </p:nvSpPr>
        <p:spPr>
          <a:xfrm>
            <a:off x="9649860" y="3516148"/>
            <a:ext cx="940764" cy="284724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19F1CD-854C-4BEB-8737-11A5904E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25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040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317EC-8CFB-41B6-89AC-F3881150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ASCII-</a:t>
            </a:r>
            <a:r>
              <a:rPr lang="en-US" altLang="zh-CN" b="1" spc="0" dirty="0">
                <a:solidFill>
                  <a:srgbClr val="FF0000"/>
                </a:solidFill>
              </a:rPr>
              <a:t> D</a:t>
            </a:r>
            <a:r>
              <a:rPr lang="en-US" altLang="zh-CN" spc="0" dirty="0"/>
              <a:t>RAM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6FF75F-C0A5-4918-803D-9AA7AFEC2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2" y="899999"/>
            <a:ext cx="3560473" cy="50571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180080-A7B7-4851-BADC-2EED791B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16" y="922436"/>
            <a:ext cx="2673483" cy="49566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98C50D-2A4B-4BC7-805A-86494C8F7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22" y="6030551"/>
            <a:ext cx="2880201" cy="8038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989C29-AC5B-45F3-9DEE-9A47689EFC4C}"/>
              </a:ext>
            </a:extLst>
          </p:cNvPr>
          <p:cNvSpPr txBox="1"/>
          <p:nvPr/>
        </p:nvSpPr>
        <p:spPr>
          <a:xfrm>
            <a:off x="936837" y="578273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……………………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9FB768-BC7A-4EEF-9FB8-A5CFB153F398}"/>
              </a:ext>
            </a:extLst>
          </p:cNvPr>
          <p:cNvSpPr txBox="1"/>
          <p:nvPr/>
        </p:nvSpPr>
        <p:spPr>
          <a:xfrm>
            <a:off x="4960005" y="582854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………………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02C135F-2654-474B-85DF-B4F4DFD1A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502" y="2155936"/>
            <a:ext cx="2825243" cy="872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657822-017B-4556-9EB8-8E902FF97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053" y="4014291"/>
            <a:ext cx="4367212" cy="9363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A96545B-4320-4313-98BD-ED1FFE4DF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517" y="6120373"/>
            <a:ext cx="1155562" cy="71403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E00B827-4766-4B2E-BA14-A9270615A95D}"/>
              </a:ext>
            </a:extLst>
          </p:cNvPr>
          <p:cNvSpPr txBox="1"/>
          <p:nvPr/>
        </p:nvSpPr>
        <p:spPr>
          <a:xfrm>
            <a:off x="3833303" y="927803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.</a:t>
            </a:r>
            <a:r>
              <a:rPr lang="en-US" altLang="zh-CN" sz="2000" b="1" dirty="0" err="1"/>
              <a:t>coe</a:t>
            </a:r>
            <a:r>
              <a:rPr lang="zh-CN" altLang="en-US" sz="2000" b="1" dirty="0"/>
              <a:t>文件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609281-33AF-4FFC-8766-F488B2C9A59C}"/>
              </a:ext>
            </a:extLst>
          </p:cNvPr>
          <p:cNvSpPr txBox="1"/>
          <p:nvPr/>
        </p:nvSpPr>
        <p:spPr>
          <a:xfrm>
            <a:off x="119209" y="249944"/>
            <a:ext cx="2147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Tile-mapped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F30CFC-7FFA-4240-AD6B-76A5F517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26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43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E86F93D-6BD2-49DE-BBAA-78C0A180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19" y="901837"/>
            <a:ext cx="6285695" cy="37940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9B2428-54CF-4CDF-8064-382CE4618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6" y="887840"/>
            <a:ext cx="5164213" cy="59701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A3D066D-D69D-4D10-86F9-1F558C53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显示得分 </a:t>
            </a:r>
            <a:r>
              <a:rPr lang="en-US" altLang="zh-CN" sz="44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Score</a:t>
            </a:r>
            <a:r>
              <a:rPr lang="en-US" altLang="zh-CN" sz="4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altLang="zh-CN" sz="44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327D94-F1C7-4641-B257-BC19EF6C0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473" y="6437617"/>
            <a:ext cx="4959077" cy="311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B32DDE-EC72-42E3-9600-74E0D7334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524" y="4845354"/>
            <a:ext cx="1845949" cy="1568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57D2199-5A93-432B-8155-26FB273B08F8}"/>
              </a:ext>
            </a:extLst>
          </p:cNvPr>
          <p:cNvSpPr txBox="1"/>
          <p:nvPr/>
        </p:nvSpPr>
        <p:spPr>
          <a:xfrm>
            <a:off x="2182217" y="6593160"/>
            <a:ext cx="21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数字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0-9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ASCII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码前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位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=011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AA9A39-EE7E-4457-84BB-3E0098FB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011" y="4839377"/>
            <a:ext cx="4272413" cy="15747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98EBEB5-0CAB-4EA5-B73C-F96D2189AB37}"/>
              </a:ext>
            </a:extLst>
          </p:cNvPr>
          <p:cNvSpPr txBox="1"/>
          <p:nvPr/>
        </p:nvSpPr>
        <p:spPr>
          <a:xfrm>
            <a:off x="119208" y="249944"/>
            <a:ext cx="2180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Tile-mapped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1DF94D-466F-46D3-90AA-2531CE8D4AC0}"/>
              </a:ext>
            </a:extLst>
          </p:cNvPr>
          <p:cNvSpPr/>
          <p:nvPr/>
        </p:nvSpPr>
        <p:spPr>
          <a:xfrm>
            <a:off x="764322" y="4283629"/>
            <a:ext cx="4523061" cy="2574369"/>
          </a:xfrm>
          <a:prstGeom prst="rect">
            <a:avLst/>
          </a:prstGeom>
          <a:solidFill>
            <a:srgbClr val="FF0000">
              <a:alpha val="1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67CBD33-EE9D-4301-B141-8AE0FDEF78EA}"/>
              </a:ext>
            </a:extLst>
          </p:cNvPr>
          <p:cNvSpPr txBox="1"/>
          <p:nvPr/>
        </p:nvSpPr>
        <p:spPr>
          <a:xfrm>
            <a:off x="1986366" y="422980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6"/>
                </a:solidFill>
              </a:rPr>
              <a:t>满屏反复显示得分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B4F9C72-AAD3-414B-8A1D-9FC89AA1B6BF}"/>
              </a:ext>
            </a:extLst>
          </p:cNvPr>
          <p:cNvSpPr/>
          <p:nvPr/>
        </p:nvSpPr>
        <p:spPr>
          <a:xfrm>
            <a:off x="6662735" y="3429000"/>
            <a:ext cx="4272413" cy="1290406"/>
          </a:xfrm>
          <a:prstGeom prst="rect">
            <a:avLst/>
          </a:prstGeom>
          <a:solidFill>
            <a:srgbClr val="FF0000">
              <a:alpha val="1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EAC43D-FF59-4DAE-B3D4-498E9BAE2BF3}"/>
              </a:ext>
            </a:extLst>
          </p:cNvPr>
          <p:cNvSpPr txBox="1"/>
          <p:nvPr/>
        </p:nvSpPr>
        <p:spPr>
          <a:xfrm>
            <a:off x="6301249" y="3749737"/>
            <a:ext cx="1866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6"/>
                </a:solidFill>
              </a:rPr>
              <a:t>仅在这里显示得分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9990E4-FDC1-4C05-8889-4E47726A6635}"/>
              </a:ext>
            </a:extLst>
          </p:cNvPr>
          <p:cNvSpPr/>
          <p:nvPr/>
        </p:nvSpPr>
        <p:spPr>
          <a:xfrm>
            <a:off x="11013897" y="4839377"/>
            <a:ext cx="675131" cy="302840"/>
          </a:xfrm>
          <a:prstGeom prst="rect">
            <a:avLst/>
          </a:prstGeom>
          <a:solidFill>
            <a:schemeClr val="accent6">
              <a:lumMod val="75000"/>
              <a:alpha val="1019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2AE8DC-3F8B-4EFE-B18C-234C0047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541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2191D-525F-4902-9A00-BC1C5BB6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全屏显示效果</a:t>
            </a:r>
            <a:endParaRPr lang="en-US" altLang="zh-CN" sz="4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95A5EC-B84C-41D4-BC01-921C91F4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381" y="3717879"/>
            <a:ext cx="4840145" cy="14968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A4F2B4-F1CF-407F-8681-498BB308E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4" y="1671725"/>
            <a:ext cx="6733000" cy="50497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5FCCCF-F572-4AD6-B341-80A916C22F98}"/>
              </a:ext>
            </a:extLst>
          </p:cNvPr>
          <p:cNvSpPr/>
          <p:nvPr/>
        </p:nvSpPr>
        <p:spPr>
          <a:xfrm>
            <a:off x="5336821" y="2013923"/>
            <a:ext cx="665684" cy="173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9E3722-28D6-427E-895E-C0A5A0E745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2110" t="58903" r="19353"/>
          <a:stretch/>
        </p:blipFill>
        <p:spPr>
          <a:xfrm>
            <a:off x="7157381" y="1384890"/>
            <a:ext cx="4925530" cy="17795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47450090-44FB-490C-BE1E-F618BC2DE97D}"/>
              </a:ext>
            </a:extLst>
          </p:cNvPr>
          <p:cNvSpPr/>
          <p:nvPr/>
        </p:nvSpPr>
        <p:spPr>
          <a:xfrm flipH="1">
            <a:off x="7197394" y="4414925"/>
            <a:ext cx="712446" cy="330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0BFD192-FF4F-46F4-A1C2-5219784D70F0}"/>
              </a:ext>
            </a:extLst>
          </p:cNvPr>
          <p:cNvCxnSpPr>
            <a:cxnSpLocks/>
          </p:cNvCxnSpPr>
          <p:nvPr/>
        </p:nvCxnSpPr>
        <p:spPr>
          <a:xfrm flipH="1">
            <a:off x="6047383" y="2126120"/>
            <a:ext cx="110999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401AFD-30C5-4D94-8BD1-2FFD05E0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28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272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E00856F-B2C4-44C7-B788-3A943672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922" y="899636"/>
            <a:ext cx="6583161" cy="37940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CAD745-5885-4368-B4EB-F10A87D57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" y="899998"/>
            <a:ext cx="5174189" cy="59580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A3D066D-D69D-4D10-86F9-1F558C53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字体缩放 </a:t>
            </a:r>
            <a:r>
              <a:rPr lang="en-US" altLang="zh-CN" sz="44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Score</a:t>
            </a:r>
            <a:r>
              <a:rPr lang="en-US" altLang="zh-CN" sz="4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altLang="zh-CN" sz="44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327D94-F1C7-4641-B257-BC19EF6C0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473" y="6437617"/>
            <a:ext cx="4959077" cy="311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B32DDE-EC72-42E3-9600-74E0D7334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524" y="4845354"/>
            <a:ext cx="1845949" cy="1568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57D2199-5A93-432B-8155-26FB273B08F8}"/>
              </a:ext>
            </a:extLst>
          </p:cNvPr>
          <p:cNvSpPr txBox="1"/>
          <p:nvPr/>
        </p:nvSpPr>
        <p:spPr>
          <a:xfrm>
            <a:off x="2182217" y="6593160"/>
            <a:ext cx="21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数字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0-9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ASCII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码前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位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=011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AA9A39-EE7E-4457-84BB-3E0098FBB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011" y="4839377"/>
            <a:ext cx="4272413" cy="15747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67CBD33-EE9D-4301-B141-8AE0FDEF78EA}"/>
              </a:ext>
            </a:extLst>
          </p:cNvPr>
          <p:cNvSpPr txBox="1"/>
          <p:nvPr/>
        </p:nvSpPr>
        <p:spPr>
          <a:xfrm>
            <a:off x="1986366" y="422980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6"/>
                </a:solidFill>
              </a:rPr>
              <a:t>满屏反复显示得分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EAC43D-FF59-4DAE-B3D4-498E9BAE2BF3}"/>
              </a:ext>
            </a:extLst>
          </p:cNvPr>
          <p:cNvSpPr txBox="1"/>
          <p:nvPr/>
        </p:nvSpPr>
        <p:spPr>
          <a:xfrm>
            <a:off x="5992000" y="3760791"/>
            <a:ext cx="1866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6"/>
                </a:solidFill>
              </a:rPr>
              <a:t>仅在这里显示得分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8EBEB5-0CAB-4EA5-B73C-F96D2189AB37}"/>
              </a:ext>
            </a:extLst>
          </p:cNvPr>
          <p:cNvSpPr txBox="1"/>
          <p:nvPr/>
        </p:nvSpPr>
        <p:spPr>
          <a:xfrm>
            <a:off x="119208" y="249944"/>
            <a:ext cx="2240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Tile-mapped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76C30C4-0573-4C0B-9674-05D278151FAF}"/>
              </a:ext>
            </a:extLst>
          </p:cNvPr>
          <p:cNvSpPr/>
          <p:nvPr/>
        </p:nvSpPr>
        <p:spPr>
          <a:xfrm>
            <a:off x="7775205" y="872773"/>
            <a:ext cx="1043426" cy="271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8AA1CE-449D-4FF3-8F06-1B779F5B31D8}"/>
              </a:ext>
            </a:extLst>
          </p:cNvPr>
          <p:cNvSpPr/>
          <p:nvPr/>
        </p:nvSpPr>
        <p:spPr>
          <a:xfrm>
            <a:off x="8515700" y="2647404"/>
            <a:ext cx="1105134" cy="269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762D08F-54F7-4DF5-922F-0C88B2FA5D65}"/>
              </a:ext>
            </a:extLst>
          </p:cNvPr>
          <p:cNvSpPr/>
          <p:nvPr/>
        </p:nvSpPr>
        <p:spPr>
          <a:xfrm>
            <a:off x="7713497" y="3406371"/>
            <a:ext cx="4478503" cy="1047394"/>
          </a:xfrm>
          <a:prstGeom prst="roundRect">
            <a:avLst>
              <a:gd name="adj" fmla="val 80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4E2D75E-3FA4-40EC-82EA-30BF5837BCCF}"/>
              </a:ext>
            </a:extLst>
          </p:cNvPr>
          <p:cNvSpPr/>
          <p:nvPr/>
        </p:nvSpPr>
        <p:spPr>
          <a:xfrm>
            <a:off x="1464653" y="4560090"/>
            <a:ext cx="1043426" cy="271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4766782-D7C9-45DE-9C20-F143D20D203A}"/>
              </a:ext>
            </a:extLst>
          </p:cNvPr>
          <p:cNvSpPr txBox="1"/>
          <p:nvPr/>
        </p:nvSpPr>
        <p:spPr>
          <a:xfrm>
            <a:off x="48620" y="2249904"/>
            <a:ext cx="5500385" cy="2185214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将文本内坐标向左移动一位，</a:t>
            </a:r>
            <a:endParaRPr lang="en-US" altLang="zh-CN" sz="24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</a:t>
            </a:r>
            <a:r>
              <a:rPr lang="en-US" altLang="zh-CN" sz="2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xText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[2:0] 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xText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[3:1]</a:t>
            </a:r>
          </a:p>
          <a:p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</a:t>
            </a:r>
            <a:r>
              <a:rPr lang="en-US" altLang="zh-CN" sz="2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yText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[3:0] 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zh-CN" sz="2400" dirty="0" err="1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yText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[4:1]</a:t>
            </a:r>
            <a:b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</a:b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意味着</a:t>
            </a:r>
            <a:r>
              <a:rPr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altLang="zh-CN" sz="2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xText</a:t>
            </a:r>
            <a:r>
              <a:rPr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[1], </a:t>
            </a:r>
            <a:r>
              <a:rPr lang="en-US" altLang="zh-CN" sz="2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yText</a:t>
            </a:r>
            <a:r>
              <a:rPr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[1]</a:t>
            </a:r>
            <a:r>
              <a:rPr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为</a:t>
            </a:r>
            <a:r>
              <a:rPr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(1,1) (1,0) (0,1) (0,0)</a:t>
            </a:r>
            <a:r>
              <a:rPr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时，对应着相同的字体像素值。</a:t>
            </a:r>
            <a:endParaRPr lang="en-US" altLang="zh-CN" sz="2000" dirty="0">
              <a:solidFill>
                <a:schemeClr val="accent5">
                  <a:lumMod val="20000"/>
                  <a:lumOff val="80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显示区域也相应扩大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1727FFD-48D1-4038-B5D2-DACEE5040780}"/>
              </a:ext>
            </a:extLst>
          </p:cNvPr>
          <p:cNvSpPr/>
          <p:nvPr/>
        </p:nvSpPr>
        <p:spPr>
          <a:xfrm>
            <a:off x="11013897" y="4839377"/>
            <a:ext cx="675131" cy="302840"/>
          </a:xfrm>
          <a:prstGeom prst="rect">
            <a:avLst/>
          </a:prstGeom>
          <a:solidFill>
            <a:schemeClr val="accent6">
              <a:lumMod val="75000"/>
              <a:alpha val="10196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4F91AF-7C57-4F26-A5D0-C7BD3B84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29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769F87-DD50-4DD9-B217-E27D6070C0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0462" y="4813709"/>
            <a:ext cx="1223011" cy="12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5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D3F44D-8935-49D7-8D67-51EB32A3D061}"/>
              </a:ext>
            </a:extLst>
          </p:cNvPr>
          <p:cNvCxnSpPr>
            <a:cxnSpLocks/>
          </p:cNvCxnSpPr>
          <p:nvPr/>
        </p:nvCxnSpPr>
        <p:spPr>
          <a:xfrm flipV="1">
            <a:off x="929318" y="6461164"/>
            <a:ext cx="8267928" cy="1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B400D08-0926-4686-925B-6355D2EBDBC1}"/>
              </a:ext>
            </a:extLst>
          </p:cNvPr>
          <p:cNvSpPr txBox="1"/>
          <p:nvPr/>
        </p:nvSpPr>
        <p:spPr>
          <a:xfrm>
            <a:off x="4445175" y="6291887"/>
            <a:ext cx="916968" cy="338554"/>
          </a:xfrm>
          <a:prstGeom prst="rect">
            <a:avLst/>
          </a:prstGeom>
          <a:solidFill>
            <a:srgbClr val="FFFFFF"/>
          </a:solidFill>
        </p:spPr>
        <p:txBody>
          <a:bodyPr wrap="none" lIns="54000" rIns="54000" rtlCol="0">
            <a:spAutoFit/>
          </a:bodyPr>
          <a:lstStyle/>
          <a:p>
            <a:r>
              <a:rPr lang="en-US" altLang="zh-CN" sz="1600" b="1" dirty="0"/>
              <a:t>800</a:t>
            </a:r>
            <a:r>
              <a:rPr lang="en-US" altLang="zh-CN" sz="1600" dirty="0"/>
              <a:t> </a:t>
            </a:r>
            <a:r>
              <a:rPr lang="zh-CN" altLang="en-US" sz="1600" dirty="0"/>
              <a:t>像素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14FE251-89EC-4620-BA6E-22F6764E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 </a:t>
            </a:r>
            <a:r>
              <a:rPr lang="en-US" altLang="zh-CN" b="1" spc="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sprite</a:t>
            </a:r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/>
              <a:t>原理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ABB2B6-006B-401D-8AB5-8692AB164628}"/>
              </a:ext>
            </a:extLst>
          </p:cNvPr>
          <p:cNvSpPr/>
          <p:nvPr/>
        </p:nvSpPr>
        <p:spPr>
          <a:xfrm>
            <a:off x="929318" y="1357909"/>
            <a:ext cx="8270605" cy="3557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Vertical Sync  </a:t>
            </a:r>
            <a:r>
              <a:rPr lang="zh-CN" altLang="en-US" b="1" dirty="0">
                <a:solidFill>
                  <a:schemeClr val="tx1"/>
                </a:solidFill>
              </a:rPr>
              <a:t>场同步信号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FBBEA2-26C9-4C72-B519-92380145A501}"/>
              </a:ext>
            </a:extLst>
          </p:cNvPr>
          <p:cNvSpPr/>
          <p:nvPr/>
        </p:nvSpPr>
        <p:spPr>
          <a:xfrm>
            <a:off x="931996" y="1711084"/>
            <a:ext cx="1808213" cy="44837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H-Sync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</a:rPr>
              <a:t>行同步信号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62F937-25C9-4511-82AE-903C7975BF38}"/>
              </a:ext>
            </a:extLst>
          </p:cNvPr>
          <p:cNvSpPr/>
          <p:nvPr/>
        </p:nvSpPr>
        <p:spPr>
          <a:xfrm>
            <a:off x="2740208" y="5716368"/>
            <a:ext cx="6459715" cy="47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场显示前沿 </a:t>
            </a:r>
            <a:r>
              <a:rPr lang="en-US" altLang="zh-CN" b="1" dirty="0">
                <a:solidFill>
                  <a:schemeClr val="tx1"/>
                </a:solidFill>
              </a:rPr>
              <a:t>Vertical Blank (Bottom)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2C4E17-4D98-41E7-9829-D1F454DED930}"/>
              </a:ext>
            </a:extLst>
          </p:cNvPr>
          <p:cNvSpPr/>
          <p:nvPr/>
        </p:nvSpPr>
        <p:spPr>
          <a:xfrm>
            <a:off x="2740208" y="1711508"/>
            <a:ext cx="6459716" cy="1477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场显示后沿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Vertical Blank (Top)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CE45443-FA78-4FC4-BE6B-A2B00D8E6887}"/>
              </a:ext>
            </a:extLst>
          </p:cNvPr>
          <p:cNvCxnSpPr>
            <a:cxnSpLocks/>
          </p:cNvCxnSpPr>
          <p:nvPr/>
        </p:nvCxnSpPr>
        <p:spPr>
          <a:xfrm flipV="1">
            <a:off x="929318" y="5460060"/>
            <a:ext cx="1767342" cy="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4EDCE39-D4DE-4166-94E0-08806ACB6F5D}"/>
              </a:ext>
            </a:extLst>
          </p:cNvPr>
          <p:cNvSpPr txBox="1"/>
          <p:nvPr/>
        </p:nvSpPr>
        <p:spPr>
          <a:xfrm>
            <a:off x="1489346" y="5275394"/>
            <a:ext cx="790331" cy="338554"/>
          </a:xfrm>
          <a:prstGeom prst="rect">
            <a:avLst/>
          </a:prstGeom>
          <a:solidFill>
            <a:srgbClr val="E2F0D9"/>
          </a:solidFill>
        </p:spPr>
        <p:txBody>
          <a:bodyPr wrap="none" lIns="54000" rIns="54000" rtlCol="0">
            <a:spAutoFit/>
          </a:bodyPr>
          <a:lstStyle/>
          <a:p>
            <a:r>
              <a:rPr lang="en-US" altLang="zh-CN" sz="1600" dirty="0"/>
              <a:t>96 </a:t>
            </a:r>
            <a:r>
              <a:rPr lang="zh-CN" altLang="en-US" sz="1600" dirty="0"/>
              <a:t>像素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5C2325-E22F-45B8-814C-5C5A7B75FBD1}"/>
              </a:ext>
            </a:extLst>
          </p:cNvPr>
          <p:cNvCxnSpPr>
            <a:cxnSpLocks/>
          </p:cNvCxnSpPr>
          <p:nvPr/>
        </p:nvCxnSpPr>
        <p:spPr>
          <a:xfrm>
            <a:off x="10529209" y="1387880"/>
            <a:ext cx="0" cy="4807002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697CE31-AEDD-4EE4-809D-395DC587FE97}"/>
              </a:ext>
            </a:extLst>
          </p:cNvPr>
          <p:cNvSpPr txBox="1"/>
          <p:nvPr/>
        </p:nvSpPr>
        <p:spPr>
          <a:xfrm>
            <a:off x="10173181" y="3776395"/>
            <a:ext cx="711784" cy="338554"/>
          </a:xfrm>
          <a:prstGeom prst="rect">
            <a:avLst/>
          </a:prstGeom>
          <a:solidFill>
            <a:srgbClr val="FFFFFF"/>
          </a:solidFill>
        </p:spPr>
        <p:txBody>
          <a:bodyPr wrap="none" lIns="54000" rIns="54000" rtlCol="0">
            <a:spAutoFit/>
          </a:bodyPr>
          <a:lstStyle/>
          <a:p>
            <a:r>
              <a:rPr lang="en-US" altLang="zh-CN" sz="1600" b="1" dirty="0"/>
              <a:t>521</a:t>
            </a:r>
            <a:r>
              <a:rPr lang="en-US" altLang="zh-CN" sz="1600" dirty="0"/>
              <a:t> </a:t>
            </a:r>
            <a:r>
              <a:rPr lang="zh-CN" altLang="en-US" sz="1600" dirty="0"/>
              <a:t>行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12A248-4B22-4C2B-ACEF-7DE3C4C43A9A}"/>
              </a:ext>
            </a:extLst>
          </p:cNvPr>
          <p:cNvSpPr txBox="1"/>
          <p:nvPr/>
        </p:nvSpPr>
        <p:spPr>
          <a:xfrm>
            <a:off x="9490218" y="1360065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/>
              <a:t>2 </a:t>
            </a:r>
            <a:r>
              <a:rPr lang="zh-CN" altLang="en-US" sz="1600" dirty="0"/>
              <a:t>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2291E5-5942-48D8-90FA-BD4FFA14EE21}"/>
              </a:ext>
            </a:extLst>
          </p:cNvPr>
          <p:cNvSpPr txBox="1"/>
          <p:nvPr/>
        </p:nvSpPr>
        <p:spPr>
          <a:xfrm>
            <a:off x="9382817" y="2280882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/>
              <a:t>29 </a:t>
            </a:r>
            <a:r>
              <a:rPr lang="zh-CN" altLang="en-US" sz="1600" dirty="0"/>
              <a:t>行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D22532-40E3-4D5D-9360-E00D73A4F7D7}"/>
              </a:ext>
            </a:extLst>
          </p:cNvPr>
          <p:cNvSpPr txBox="1"/>
          <p:nvPr/>
        </p:nvSpPr>
        <p:spPr>
          <a:xfrm>
            <a:off x="9275416" y="4194859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/>
              <a:t>480 </a:t>
            </a:r>
            <a:r>
              <a:rPr lang="zh-CN" altLang="en-US" sz="1600" dirty="0"/>
              <a:t>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EFAC50-703A-4BBA-BCE2-25B78B777359}"/>
              </a:ext>
            </a:extLst>
          </p:cNvPr>
          <p:cNvSpPr txBox="1"/>
          <p:nvPr/>
        </p:nvSpPr>
        <p:spPr>
          <a:xfrm>
            <a:off x="9382817" y="578634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/>
              <a:t>10 </a:t>
            </a:r>
            <a:r>
              <a:rPr lang="zh-CN" altLang="en-US" sz="1600" dirty="0"/>
              <a:t>行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363AB2F-573B-45C9-8A51-13EE538E226D}"/>
              </a:ext>
            </a:extLst>
          </p:cNvPr>
          <p:cNvCxnSpPr>
            <a:cxnSpLocks/>
          </p:cNvCxnSpPr>
          <p:nvPr/>
        </p:nvCxnSpPr>
        <p:spPr>
          <a:xfrm flipH="1">
            <a:off x="929318" y="1711085"/>
            <a:ext cx="82659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B7438321-E317-4E5D-ACEB-988C5D49CC91}"/>
              </a:ext>
            </a:extLst>
          </p:cNvPr>
          <p:cNvSpPr/>
          <p:nvPr/>
        </p:nvSpPr>
        <p:spPr>
          <a:xfrm>
            <a:off x="2737530" y="3192591"/>
            <a:ext cx="1158366" cy="2519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行显示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后沿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Horizontal Back Porch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AD9E5B-6085-4208-9843-78CC86A94051}"/>
              </a:ext>
            </a:extLst>
          </p:cNvPr>
          <p:cNvCxnSpPr>
            <a:cxnSpLocks/>
          </p:cNvCxnSpPr>
          <p:nvPr/>
        </p:nvCxnSpPr>
        <p:spPr>
          <a:xfrm>
            <a:off x="2740208" y="5465546"/>
            <a:ext cx="1155433" cy="109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21CF5A0-E019-49FC-95FA-489348590EDB}"/>
              </a:ext>
            </a:extLst>
          </p:cNvPr>
          <p:cNvSpPr txBox="1"/>
          <p:nvPr/>
        </p:nvSpPr>
        <p:spPr>
          <a:xfrm>
            <a:off x="2962607" y="5296269"/>
            <a:ext cx="734226" cy="338554"/>
          </a:xfrm>
          <a:prstGeom prst="rect">
            <a:avLst/>
          </a:prstGeom>
          <a:solidFill>
            <a:srgbClr val="D9D9D9"/>
          </a:solidFill>
        </p:spPr>
        <p:txBody>
          <a:bodyPr wrap="none" lIns="54000" rIns="54000" rtlCol="0">
            <a:spAutoFit/>
          </a:bodyPr>
          <a:lstStyle/>
          <a:p>
            <a:r>
              <a:rPr lang="en-US" altLang="zh-CN" sz="1600" dirty="0"/>
              <a:t>48</a:t>
            </a:r>
            <a:r>
              <a:rPr lang="zh-CN" altLang="en-US" sz="1600" dirty="0"/>
              <a:t>像素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8A4546C-E92A-49EC-934D-730EFA952BA3}"/>
              </a:ext>
            </a:extLst>
          </p:cNvPr>
          <p:cNvSpPr/>
          <p:nvPr/>
        </p:nvSpPr>
        <p:spPr>
          <a:xfrm>
            <a:off x="8215385" y="3188812"/>
            <a:ext cx="981861" cy="2527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行显示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前沿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Horizontal Front Porch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7C54323-3DEB-4F5D-8AD4-45EA48946577}"/>
              </a:ext>
            </a:extLst>
          </p:cNvPr>
          <p:cNvCxnSpPr>
            <a:cxnSpLocks/>
          </p:cNvCxnSpPr>
          <p:nvPr/>
        </p:nvCxnSpPr>
        <p:spPr>
          <a:xfrm flipV="1">
            <a:off x="8203120" y="5476496"/>
            <a:ext cx="99412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FB43291-5B3C-47E4-855B-05342FB5F092}"/>
              </a:ext>
            </a:extLst>
          </p:cNvPr>
          <p:cNvSpPr txBox="1"/>
          <p:nvPr/>
        </p:nvSpPr>
        <p:spPr>
          <a:xfrm>
            <a:off x="8376124" y="5297971"/>
            <a:ext cx="657282" cy="307777"/>
          </a:xfrm>
          <a:prstGeom prst="rect">
            <a:avLst/>
          </a:prstGeom>
          <a:solidFill>
            <a:srgbClr val="D9D9D9"/>
          </a:solidFill>
        </p:spPr>
        <p:txBody>
          <a:bodyPr wrap="none" lIns="54000" rIns="54000" rtlCol="0">
            <a:spAutoFit/>
          </a:bodyPr>
          <a:lstStyle/>
          <a:p>
            <a:r>
              <a:rPr lang="en-US" altLang="zh-CN" sz="1400" dirty="0"/>
              <a:t>16</a:t>
            </a:r>
            <a:r>
              <a:rPr lang="zh-CN" altLang="en-US" sz="1400" dirty="0"/>
              <a:t>像素</a:t>
            </a:r>
            <a:endParaRPr lang="zh-CN" altLang="en-US" sz="1600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CC300F4-F60B-4518-9637-3CE3D0E1756D}"/>
              </a:ext>
            </a:extLst>
          </p:cNvPr>
          <p:cNvCxnSpPr>
            <a:cxnSpLocks/>
          </p:cNvCxnSpPr>
          <p:nvPr/>
        </p:nvCxnSpPr>
        <p:spPr>
          <a:xfrm>
            <a:off x="2737530" y="1711084"/>
            <a:ext cx="0" cy="44837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293CD39-33B9-4B74-BB3E-B6F8AF70C8C5}"/>
              </a:ext>
            </a:extLst>
          </p:cNvPr>
          <p:cNvSpPr/>
          <p:nvPr/>
        </p:nvSpPr>
        <p:spPr>
          <a:xfrm>
            <a:off x="668006" y="1125817"/>
            <a:ext cx="10255518" cy="559565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6B3880E-C0BD-4DDF-B1CC-81FDC32B8D41}"/>
              </a:ext>
            </a:extLst>
          </p:cNvPr>
          <p:cNvSpPr txBox="1"/>
          <p:nvPr/>
        </p:nvSpPr>
        <p:spPr>
          <a:xfrm>
            <a:off x="5308820" y="85244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二维小图像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CCDBEBE-662D-4CF5-8DCB-B9F51EB3EB1B}"/>
              </a:ext>
            </a:extLst>
          </p:cNvPr>
          <p:cNvSpPr txBox="1"/>
          <p:nvPr/>
        </p:nvSpPr>
        <p:spPr>
          <a:xfrm>
            <a:off x="119208" y="249944"/>
            <a:ext cx="2054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7136626-016B-40B5-9637-173680E5C77C}"/>
              </a:ext>
            </a:extLst>
          </p:cNvPr>
          <p:cNvGrpSpPr/>
          <p:nvPr/>
        </p:nvGrpSpPr>
        <p:grpSpPr>
          <a:xfrm>
            <a:off x="3895641" y="3192591"/>
            <a:ext cx="4320000" cy="2520000"/>
            <a:chOff x="4361052" y="3154266"/>
            <a:chExt cx="4320000" cy="2520000"/>
          </a:xfrm>
        </p:grpSpPr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827176F3-A6C6-4B4C-8A9E-3A358FEBE09B}"/>
                </a:ext>
              </a:extLst>
            </p:cNvPr>
            <p:cNvCxnSpPr>
              <a:cxnSpLocks/>
            </p:cNvCxnSpPr>
            <p:nvPr/>
          </p:nvCxnSpPr>
          <p:spPr>
            <a:xfrm>
              <a:off x="4361052" y="5438171"/>
              <a:ext cx="4320000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E8662FC-86CB-4F7D-8346-4CF202826778}"/>
                </a:ext>
              </a:extLst>
            </p:cNvPr>
            <p:cNvSpPr txBox="1"/>
            <p:nvPr/>
          </p:nvSpPr>
          <p:spPr>
            <a:xfrm>
              <a:off x="5983885" y="5242555"/>
              <a:ext cx="1074333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640 </a:t>
              </a:r>
              <a:r>
                <a:rPr lang="zh-CN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像素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D27B19D-F585-4963-84A8-ECFCE29FD4A8}"/>
                </a:ext>
              </a:extLst>
            </p:cNvPr>
            <p:cNvSpPr txBox="1"/>
            <p:nvPr/>
          </p:nvSpPr>
          <p:spPr>
            <a:xfrm>
              <a:off x="4404855" y="3154266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(0, 0)</a:t>
              </a:r>
              <a:endParaRPr lang="zh-CN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CDDF627-FD98-4141-9F23-62DCEF5F8194}"/>
                </a:ext>
              </a:extLst>
            </p:cNvPr>
            <p:cNvSpPr/>
            <p:nvPr/>
          </p:nvSpPr>
          <p:spPr>
            <a:xfrm>
              <a:off x="4361052" y="3154266"/>
              <a:ext cx="4320000" cy="252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640 x 480</a:t>
              </a:r>
              <a:endPara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9043476-B0D4-454E-A2F1-A605D9607FB2}"/>
              </a:ext>
            </a:extLst>
          </p:cNvPr>
          <p:cNvGrpSpPr/>
          <p:nvPr/>
        </p:nvGrpSpPr>
        <p:grpSpPr>
          <a:xfrm>
            <a:off x="3936766" y="3222231"/>
            <a:ext cx="3265377" cy="1549763"/>
            <a:chOff x="4402177" y="3183906"/>
            <a:chExt cx="3265377" cy="15497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3603882-2674-45D0-B984-58DF2751EC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75868" y="3759854"/>
              <a:ext cx="2391686" cy="9738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174414B-7610-4558-9949-BDC45FE3F7B1}"/>
                </a:ext>
              </a:extLst>
            </p:cNvPr>
            <p:cNvSpPr txBox="1"/>
            <p:nvPr/>
          </p:nvSpPr>
          <p:spPr>
            <a:xfrm>
              <a:off x="4402177" y="3432240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16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C1, R1</a:t>
              </a:r>
              <a:r>
                <a:rPr lang="en-US" altLang="zh-CN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3BACD0CD-8C14-4C5F-AF93-926521B80C00}"/>
                </a:ext>
              </a:extLst>
            </p:cNvPr>
            <p:cNvCxnSpPr>
              <a:cxnSpLocks/>
            </p:cNvCxnSpPr>
            <p:nvPr/>
          </p:nvCxnSpPr>
          <p:spPr>
            <a:xfrm>
              <a:off x="4402177" y="4518478"/>
              <a:ext cx="842546" cy="1"/>
            </a:xfrm>
            <a:prstGeom prst="straightConnector1">
              <a:avLst/>
            </a:prstGeom>
            <a:ln w="12700">
              <a:solidFill>
                <a:schemeClr val="accent2">
                  <a:lumMod val="20000"/>
                  <a:lumOff val="8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7CAD1AB-1C99-470A-8589-9ADDE626AC0F}"/>
                </a:ext>
              </a:extLst>
            </p:cNvPr>
            <p:cNvSpPr txBox="1"/>
            <p:nvPr/>
          </p:nvSpPr>
          <p:spPr>
            <a:xfrm>
              <a:off x="4647041" y="4340982"/>
              <a:ext cx="343093" cy="338554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lIns="54000" rIns="54000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C1</a:t>
              </a:r>
              <a:endPara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0AA04381-4ED4-4251-AD4D-DD86966037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25009" y="3471905"/>
              <a:ext cx="576000" cy="1"/>
            </a:xfrm>
            <a:prstGeom prst="straightConnector1">
              <a:avLst/>
            </a:prstGeom>
            <a:ln w="12700">
              <a:solidFill>
                <a:schemeClr val="accent2">
                  <a:lumMod val="20000"/>
                  <a:lumOff val="8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08F6331-626B-4626-BD27-46CDC4B13876}"/>
                </a:ext>
              </a:extLst>
            </p:cNvPr>
            <p:cNvSpPr txBox="1"/>
            <p:nvPr/>
          </p:nvSpPr>
          <p:spPr>
            <a:xfrm>
              <a:off x="6445441" y="3326693"/>
              <a:ext cx="335079" cy="282573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R1</a:t>
              </a:r>
              <a:endPara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22A9B75-1D72-483D-B905-6B0972CAB7F8}"/>
                </a:ext>
              </a:extLst>
            </p:cNvPr>
            <p:cNvSpPr/>
            <p:nvPr/>
          </p:nvSpPr>
          <p:spPr>
            <a:xfrm>
              <a:off x="5236820" y="3723854"/>
              <a:ext cx="72000" cy="7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灯片编号占位符 40">
            <a:extLst>
              <a:ext uri="{FF2B5EF4-FFF2-40B4-BE49-F238E27FC236}">
                <a16:creationId xmlns:a16="http://schemas.microsoft.com/office/drawing/2014/main" id="{36CB76F0-5CD0-466F-920F-1CF66CDC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E0B1A-4B14-4790-9F68-55296FDE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作业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5】</a:t>
            </a:r>
            <a:r>
              <a:rPr lang="zh-CN" altLang="en-US" dirty="0"/>
              <a:t>完整的乒乓球游戏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367526-8E91-4086-B474-0FD722AFEDFA}"/>
              </a:ext>
            </a:extLst>
          </p:cNvPr>
          <p:cNvGrpSpPr/>
          <p:nvPr/>
        </p:nvGrpSpPr>
        <p:grpSpPr>
          <a:xfrm>
            <a:off x="505817" y="1477333"/>
            <a:ext cx="6063277" cy="4822490"/>
            <a:chOff x="505817" y="1477333"/>
            <a:chExt cx="6063277" cy="482249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5950141-5A22-4A9A-8A44-5E474E9A414C}"/>
                </a:ext>
              </a:extLst>
            </p:cNvPr>
            <p:cNvGrpSpPr/>
            <p:nvPr/>
          </p:nvGrpSpPr>
          <p:grpSpPr>
            <a:xfrm>
              <a:off x="505817" y="1477333"/>
              <a:ext cx="6063277" cy="4822490"/>
              <a:chOff x="8123948" y="3715650"/>
              <a:chExt cx="3849124" cy="2911043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EF429818-D9C0-4243-98C0-856D063D2E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123948" y="3715650"/>
                <a:ext cx="3849124" cy="29110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CF11B7A-E260-4605-A9F3-93949253D8C2}"/>
                  </a:ext>
                </a:extLst>
              </p:cNvPr>
              <p:cNvSpPr/>
              <p:nvPr/>
            </p:nvSpPr>
            <p:spPr>
              <a:xfrm>
                <a:off x="8256659" y="3868120"/>
                <a:ext cx="3596882" cy="1986304"/>
              </a:xfrm>
              <a:prstGeom prst="rect">
                <a:avLst/>
              </a:prstGeom>
              <a:solidFill>
                <a:srgbClr val="E0E0E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BD320B0-465E-4940-A1FD-621D4D17CB2F}"/>
                </a:ext>
              </a:extLst>
            </p:cNvPr>
            <p:cNvSpPr/>
            <p:nvPr/>
          </p:nvSpPr>
          <p:spPr>
            <a:xfrm>
              <a:off x="5692022" y="2853269"/>
              <a:ext cx="175118" cy="8629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BD3A5-781E-492B-B01C-5BC893FB985D}"/>
                </a:ext>
              </a:extLst>
            </p:cNvPr>
            <p:cNvSpPr/>
            <p:nvPr/>
          </p:nvSpPr>
          <p:spPr>
            <a:xfrm>
              <a:off x="1124348" y="1735528"/>
              <a:ext cx="175118" cy="32849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0A4BDCC-E4F9-451F-B0BB-D521853B5F55}"/>
                </a:ext>
              </a:extLst>
            </p:cNvPr>
            <p:cNvSpPr txBox="1"/>
            <p:nvPr/>
          </p:nvSpPr>
          <p:spPr>
            <a:xfrm>
              <a:off x="2592235" y="1729918"/>
              <a:ext cx="2274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Score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：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21    Ball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：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3D3D6C7-A7EC-40A8-B3FE-6C9B15E5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658" y="2100062"/>
              <a:ext cx="2869686" cy="2869686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DE3159E-0729-4D39-BBDB-8C9DBBD48AD6}"/>
                </a:ext>
              </a:extLst>
            </p:cNvPr>
            <p:cNvSpPr/>
            <p:nvPr/>
          </p:nvSpPr>
          <p:spPr>
            <a:xfrm>
              <a:off x="5205633" y="4464606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386C958-E3AC-43B5-BF8D-B8B3CE339DF2}"/>
                </a:ext>
              </a:extLst>
            </p:cNvPr>
            <p:cNvSpPr txBox="1"/>
            <p:nvPr/>
          </p:nvSpPr>
          <p:spPr>
            <a:xfrm>
              <a:off x="1929223" y="3075057"/>
              <a:ext cx="32764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Game Over</a:t>
              </a:r>
              <a:endParaRPr lang="zh-CN" altLang="en-US" sz="4000" dirty="0">
                <a:solidFill>
                  <a:srgbClr val="C0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09D3518-97EB-4605-80C6-84B86E29E3FD}"/>
              </a:ext>
            </a:extLst>
          </p:cNvPr>
          <p:cNvSpPr txBox="1"/>
          <p:nvPr/>
        </p:nvSpPr>
        <p:spPr>
          <a:xfrm>
            <a:off x="7055483" y="2100062"/>
            <a:ext cx="4870986" cy="281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每次开始拥有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个球，</a:t>
            </a:r>
            <a:b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球拍未接到即丢失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个球；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完善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位十进制计分显示；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游戏结束时显示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Game Over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FSM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有限状态机控制。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9517883-0184-4AE9-8541-AC2CBCE8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30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52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3235F-C4E9-4BEE-AA1D-B5FEA0A5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istributed Memory</a:t>
            </a:r>
            <a:endParaRPr lang="zh-CN" altLang="en-US" b="1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177124-106E-4282-8A14-D1F9B9A1E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38" y="1424209"/>
            <a:ext cx="5215160" cy="35240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D3B48C-6551-4A11-9D9F-3401777A8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6" y="5148876"/>
            <a:ext cx="1524000" cy="1524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65F3EC3-5685-4F37-8484-C8D608B0D071}"/>
              </a:ext>
            </a:extLst>
          </p:cNvPr>
          <p:cNvSpPr txBox="1"/>
          <p:nvPr/>
        </p:nvSpPr>
        <p:spPr>
          <a:xfrm>
            <a:off x="9752214" y="273245"/>
            <a:ext cx="2074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40AF8EE-42C3-4E24-BA34-3763C471977D}"/>
              </a:ext>
            </a:extLst>
          </p:cNvPr>
          <p:cNvSpPr/>
          <p:nvPr/>
        </p:nvSpPr>
        <p:spPr>
          <a:xfrm>
            <a:off x="946673" y="4432151"/>
            <a:ext cx="2156124" cy="5401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4C72E2-E197-46CE-9974-78C09DE06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560" y="43329"/>
            <a:ext cx="1845772" cy="1977222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3FB273C8-8A0F-4F3E-94B1-A58DAA51B5CA}"/>
              </a:ext>
            </a:extLst>
          </p:cNvPr>
          <p:cNvSpPr/>
          <p:nvPr/>
        </p:nvSpPr>
        <p:spPr>
          <a:xfrm rot="5400000">
            <a:off x="2765700" y="1877314"/>
            <a:ext cx="504883" cy="33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18E078B-05F2-4713-B25C-144594E70E7D}"/>
              </a:ext>
            </a:extLst>
          </p:cNvPr>
          <p:cNvGrpSpPr/>
          <p:nvPr/>
        </p:nvGrpSpPr>
        <p:grpSpPr>
          <a:xfrm>
            <a:off x="2368446" y="1523102"/>
            <a:ext cx="9778201" cy="5149774"/>
            <a:chOff x="2368446" y="1523102"/>
            <a:chExt cx="9778201" cy="514977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B060CA0-9883-4F7B-B947-BF32AA6D8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743" y="1523102"/>
              <a:ext cx="5894904" cy="514977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CCBB1BD-3698-46A2-A9D4-256AF76E2149}"/>
                </a:ext>
              </a:extLst>
            </p:cNvPr>
            <p:cNvSpPr txBox="1"/>
            <p:nvPr/>
          </p:nvSpPr>
          <p:spPr>
            <a:xfrm>
              <a:off x="2368446" y="5340502"/>
              <a:ext cx="35718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320</a:t>
              </a:r>
              <a:r>
                <a:rPr lang="en-US" altLang="zh-CN" sz="2000" dirty="0"/>
                <a:t>pixel * </a:t>
              </a:r>
              <a:r>
                <a:rPr lang="en-US" altLang="zh-CN" sz="2000" b="1" dirty="0"/>
                <a:t>320</a:t>
              </a:r>
              <a:r>
                <a:rPr lang="en-US" altLang="zh-CN" sz="2000" dirty="0"/>
                <a:t>pixel =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102400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1338B5F4-EEC4-46A6-A65E-5DA73A516BEE}"/>
                </a:ext>
              </a:extLst>
            </p:cNvPr>
            <p:cNvSpPr/>
            <p:nvPr/>
          </p:nvSpPr>
          <p:spPr>
            <a:xfrm>
              <a:off x="8291309" y="3674429"/>
              <a:ext cx="2883446" cy="5946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33426EC-78A2-4C70-8C11-8A49A0060083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5940258" y="3887602"/>
              <a:ext cx="3198132" cy="1683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FB7191B-A8B6-4B2D-8F6A-44BE9EB01629}"/>
                </a:ext>
              </a:extLst>
            </p:cNvPr>
            <p:cNvSpPr txBox="1"/>
            <p:nvPr/>
          </p:nvSpPr>
          <p:spPr>
            <a:xfrm>
              <a:off x="9729448" y="430876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不够用！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92E00720-9A38-4F9A-B01A-49C972051E7B}"/>
                </a:ext>
              </a:extLst>
            </p:cNvPr>
            <p:cNvSpPr/>
            <p:nvPr/>
          </p:nvSpPr>
          <p:spPr>
            <a:xfrm>
              <a:off x="5835215" y="4661757"/>
              <a:ext cx="504883" cy="3345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A4A5F55-2C47-4B6F-80A9-52CE9141D036}"/>
                </a:ext>
              </a:extLst>
            </p:cNvPr>
            <p:cNvSpPr txBox="1"/>
            <p:nvPr/>
          </p:nvSpPr>
          <p:spPr>
            <a:xfrm>
              <a:off x="4509965" y="6118064"/>
              <a:ext cx="34835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</a:rPr>
                <a:t>102400 </a:t>
              </a:r>
              <a:r>
                <a:rPr lang="en-US" altLang="zh-CN" sz="2000" b="1" dirty="0"/>
                <a:t>* 12 = 1,228,800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bit</a:t>
              </a:r>
              <a:endParaRPr lang="zh-CN" altLang="en-US" sz="20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2078749-DBCB-404D-973D-59B294B10658}"/>
                </a:ext>
              </a:extLst>
            </p:cNvPr>
            <p:cNvSpPr/>
            <p:nvPr/>
          </p:nvSpPr>
          <p:spPr>
            <a:xfrm>
              <a:off x="6291785" y="1822764"/>
              <a:ext cx="2449649" cy="49726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2FF45C-4F5C-4C6D-96DA-791BB534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4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057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FA5E1-9216-4394-96CC-60C0B7EA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en-US" altLang="zh-CN" dirty="0"/>
              <a:t>RAM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103715-5A10-4373-85F6-69CAF5AF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8" y="1010214"/>
            <a:ext cx="5779741" cy="43752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7987F6-DDE8-43F3-AC82-33E1155E5F8C}"/>
              </a:ext>
            </a:extLst>
          </p:cNvPr>
          <p:cNvSpPr txBox="1"/>
          <p:nvPr/>
        </p:nvSpPr>
        <p:spPr>
          <a:xfrm>
            <a:off x="572041" y="5733804"/>
            <a:ext cx="4496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structure of an FPGA.</a:t>
            </a:r>
            <a:endParaRPr lang="zh-CN" altLang="en-US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20AAFB-90C7-4F1F-872D-A8BDF4EC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288" y="899999"/>
            <a:ext cx="2687047" cy="20916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BF3195-9FA1-4312-B220-6B944139B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474" y="2414123"/>
            <a:ext cx="6509255" cy="43765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948EA4-5555-40FD-BD64-09C548E2D75F}"/>
              </a:ext>
            </a:extLst>
          </p:cNvPr>
          <p:cNvSpPr txBox="1"/>
          <p:nvPr/>
        </p:nvSpPr>
        <p:spPr>
          <a:xfrm>
            <a:off x="7289662" y="4753867"/>
            <a:ext cx="4826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accent1"/>
                </a:solidFill>
              </a:rPr>
              <a:t>4,860 Kbits </a:t>
            </a:r>
            <a:r>
              <a:rPr lang="en-US" altLang="zh-CN" sz="2400" b="1" dirty="0"/>
              <a:t>of fast </a:t>
            </a:r>
            <a:r>
              <a:rPr lang="en-US" altLang="zh-CN" sz="2400" b="1" dirty="0">
                <a:solidFill>
                  <a:schemeClr val="accent1"/>
                </a:solidFill>
              </a:rPr>
              <a:t>block RAM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E2D18B-C4A6-4AC2-AD5F-98E7BD6FA51A}"/>
              </a:ext>
            </a:extLst>
          </p:cNvPr>
          <p:cNvSpPr txBox="1"/>
          <p:nvPr/>
        </p:nvSpPr>
        <p:spPr>
          <a:xfrm>
            <a:off x="119208" y="249944"/>
            <a:ext cx="2092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84CF8C-5FCB-480D-8F81-D9BB20A5A6E0}"/>
              </a:ext>
            </a:extLst>
          </p:cNvPr>
          <p:cNvSpPr/>
          <p:nvPr/>
        </p:nvSpPr>
        <p:spPr>
          <a:xfrm>
            <a:off x="5895190" y="6195469"/>
            <a:ext cx="2703929" cy="5952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9B7867-0865-4DB1-AAF9-65561FC9D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5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38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D13E4-9B6D-4C19-9224-D41A17AA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复旦图标</a:t>
            </a:r>
            <a:r>
              <a:rPr lang="en-US" altLang="zh-CN" spc="0" dirty="0">
                <a:solidFill>
                  <a:srgbClr val="FF0000"/>
                </a:solidFill>
              </a:rPr>
              <a:t>B</a:t>
            </a:r>
            <a:r>
              <a:rPr lang="en-US" altLang="zh-CN" spc="0" dirty="0"/>
              <a:t>RAM</a:t>
            </a:r>
            <a:r>
              <a:rPr lang="zh-CN" altLang="en-US" dirty="0"/>
              <a:t>生成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67C6F5-8E2A-4B02-96F6-DA29B11B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" y="919879"/>
            <a:ext cx="6054123" cy="507140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5A02E4-16D0-401C-A770-A6A1C10AE7B2}"/>
              </a:ext>
            </a:extLst>
          </p:cNvPr>
          <p:cNvSpPr/>
          <p:nvPr/>
        </p:nvSpPr>
        <p:spPr>
          <a:xfrm>
            <a:off x="1904617" y="2579174"/>
            <a:ext cx="2299690" cy="2847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02BD37-9798-472F-ADFB-00A83000932D}"/>
              </a:ext>
            </a:extLst>
          </p:cNvPr>
          <p:cNvSpPr txBox="1"/>
          <p:nvPr/>
        </p:nvSpPr>
        <p:spPr>
          <a:xfrm>
            <a:off x="119209" y="249944"/>
            <a:ext cx="1988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681099-3052-4E4A-9E41-C2E402648231}"/>
              </a:ext>
            </a:extLst>
          </p:cNvPr>
          <p:cNvSpPr/>
          <p:nvPr/>
        </p:nvSpPr>
        <p:spPr>
          <a:xfrm>
            <a:off x="1866452" y="2151587"/>
            <a:ext cx="506122" cy="236611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3781559-8375-4090-B2E5-590DDAF5EB13}"/>
              </a:ext>
            </a:extLst>
          </p:cNvPr>
          <p:cNvGrpSpPr/>
          <p:nvPr/>
        </p:nvGrpSpPr>
        <p:grpSpPr>
          <a:xfrm>
            <a:off x="4468762" y="1605315"/>
            <a:ext cx="7683192" cy="5071404"/>
            <a:chOff x="4468762" y="1605315"/>
            <a:chExt cx="7683192" cy="507140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086CA65-8239-43DF-B8D3-8D0ADC453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0649" y="1605315"/>
              <a:ext cx="6041305" cy="5071404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D9248AF1-FC9D-45C5-8A3A-73111871A60A}"/>
                </a:ext>
              </a:extLst>
            </p:cNvPr>
            <p:cNvSpPr/>
            <p:nvPr/>
          </p:nvSpPr>
          <p:spPr>
            <a:xfrm>
              <a:off x="8117404" y="3308693"/>
              <a:ext cx="2804908" cy="4403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E80EE7-3FED-446A-8B08-95EB52BCD6E9}"/>
                </a:ext>
              </a:extLst>
            </p:cNvPr>
            <p:cNvSpPr/>
            <p:nvPr/>
          </p:nvSpPr>
          <p:spPr>
            <a:xfrm>
              <a:off x="8382000" y="2837731"/>
              <a:ext cx="853440" cy="27122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A077558-B724-4F4A-8043-7446E3A45449}"/>
                </a:ext>
              </a:extLst>
            </p:cNvPr>
            <p:cNvSpPr/>
            <p:nvPr/>
          </p:nvSpPr>
          <p:spPr>
            <a:xfrm>
              <a:off x="9512710" y="3899063"/>
              <a:ext cx="1763564" cy="30914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6D2BF70-E07D-4F49-8231-BAB1AE7F5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3239" y="3687098"/>
              <a:ext cx="1096296" cy="963560"/>
            </a:xfrm>
            <a:prstGeom prst="straightConnector1">
              <a:avLst/>
            </a:prstGeom>
            <a:ln w="19050"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59C508B-D3AE-4F9E-A6EF-0189398CD2AB}"/>
                </a:ext>
              </a:extLst>
            </p:cNvPr>
            <p:cNvSpPr txBox="1"/>
            <p:nvPr/>
          </p:nvSpPr>
          <p:spPr>
            <a:xfrm>
              <a:off x="4468762" y="4610132"/>
              <a:ext cx="35718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320</a:t>
              </a:r>
              <a:r>
                <a:rPr lang="en-US" altLang="zh-CN" sz="2000" dirty="0"/>
                <a:t>pixel * </a:t>
              </a:r>
              <a:r>
                <a:rPr lang="en-US" altLang="zh-CN" sz="2000" b="1" dirty="0"/>
                <a:t>320</a:t>
              </a:r>
              <a:r>
                <a:rPr lang="en-US" altLang="zh-CN" sz="2000" dirty="0"/>
                <a:t>pixel =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102400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2888718-E84C-4903-B476-7F24D1ED1899}"/>
                </a:ext>
              </a:extLst>
            </p:cNvPr>
            <p:cNvSpPr/>
            <p:nvPr/>
          </p:nvSpPr>
          <p:spPr>
            <a:xfrm>
              <a:off x="6110649" y="1879680"/>
              <a:ext cx="1929925" cy="36818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23A3031-C372-4EE1-99BA-ED063A0D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6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BB54762-8739-4F84-A615-89E0DEA4E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6"/>
          <a:stretch/>
        </p:blipFill>
        <p:spPr>
          <a:xfrm>
            <a:off x="4234925" y="2818736"/>
            <a:ext cx="1581972" cy="14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EACC5-CC67-4CA2-B22E-11249B9A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复旦图标</a:t>
            </a:r>
            <a:r>
              <a:rPr lang="en-US" altLang="zh-CN" spc="0" dirty="0">
                <a:solidFill>
                  <a:srgbClr val="FF0000"/>
                </a:solidFill>
              </a:rPr>
              <a:t>B</a:t>
            </a:r>
            <a:r>
              <a:rPr lang="en-US" altLang="zh-CN" spc="0" dirty="0"/>
              <a:t>RAM</a:t>
            </a:r>
            <a:r>
              <a:rPr lang="zh-CN" altLang="en-US" dirty="0"/>
              <a:t>生成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CABEF7-C5FE-4371-865B-141356A0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9" y="941375"/>
            <a:ext cx="7674337" cy="588337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31BB7D1E-5EF0-4317-935A-CC85A7ABB8F6}"/>
              </a:ext>
            </a:extLst>
          </p:cNvPr>
          <p:cNvSpPr/>
          <p:nvPr/>
        </p:nvSpPr>
        <p:spPr>
          <a:xfrm>
            <a:off x="2681490" y="3558640"/>
            <a:ext cx="3352800" cy="2847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23E2E9-656C-48DC-AB30-B8748F9D5272}"/>
              </a:ext>
            </a:extLst>
          </p:cNvPr>
          <p:cNvSpPr txBox="1"/>
          <p:nvPr/>
        </p:nvSpPr>
        <p:spPr>
          <a:xfrm>
            <a:off x="119209" y="249944"/>
            <a:ext cx="1952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D1BB9F-55B8-4C28-9DBF-37BB5399891D}"/>
              </a:ext>
            </a:extLst>
          </p:cNvPr>
          <p:cNvSpPr/>
          <p:nvPr/>
        </p:nvSpPr>
        <p:spPr>
          <a:xfrm>
            <a:off x="3851768" y="2429626"/>
            <a:ext cx="940764" cy="284724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195727-B254-4C0B-AC30-2E8CD2279A27}"/>
              </a:ext>
            </a:extLst>
          </p:cNvPr>
          <p:cNvGrpSpPr/>
          <p:nvPr/>
        </p:nvGrpSpPr>
        <p:grpSpPr>
          <a:xfrm>
            <a:off x="7108560" y="3101853"/>
            <a:ext cx="5022251" cy="3632960"/>
            <a:chOff x="7108560" y="3101853"/>
            <a:chExt cx="5022251" cy="363296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768B476-1763-4F7B-89A3-E9067EF7E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8560" y="3101853"/>
              <a:ext cx="5022251" cy="3632960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EEF9305-38A9-4032-BC8B-6917CE6608B8}"/>
                </a:ext>
              </a:extLst>
            </p:cNvPr>
            <p:cNvSpPr/>
            <p:nvPr/>
          </p:nvSpPr>
          <p:spPr>
            <a:xfrm>
              <a:off x="9368393" y="4861052"/>
              <a:ext cx="2573968" cy="78803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0A08DE8-2806-460B-BE20-29F25AE6A9F0}"/>
                </a:ext>
              </a:extLst>
            </p:cNvPr>
            <p:cNvSpPr/>
            <p:nvPr/>
          </p:nvSpPr>
          <p:spPr>
            <a:xfrm>
              <a:off x="11279392" y="4389114"/>
              <a:ext cx="710005" cy="2704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1710235-3394-4321-BE33-4A7AF1372C8C}"/>
              </a:ext>
            </a:extLst>
          </p:cNvPr>
          <p:cNvSpPr/>
          <p:nvPr/>
        </p:nvSpPr>
        <p:spPr>
          <a:xfrm>
            <a:off x="142115" y="1262834"/>
            <a:ext cx="1929925" cy="36818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00457A9-4731-4C2F-B99B-1DBED17C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8C9BEE-FF32-42AA-ABF8-A2BC3C47F37E}"/>
              </a:ext>
            </a:extLst>
          </p:cNvPr>
          <p:cNvSpPr txBox="1"/>
          <p:nvPr/>
        </p:nvSpPr>
        <p:spPr>
          <a:xfrm>
            <a:off x="3600204" y="3165467"/>
            <a:ext cx="345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COE</a:t>
            </a:r>
            <a:r>
              <a:rPr lang="zh-CN" altLang="en-US" b="1" dirty="0">
                <a:solidFill>
                  <a:srgbClr val="FF0000"/>
                </a:solidFill>
              </a:rPr>
              <a:t>文件用来初始化</a:t>
            </a:r>
            <a:r>
              <a:rPr lang="en-US" altLang="zh-CN" b="1" dirty="0">
                <a:solidFill>
                  <a:srgbClr val="FF0000"/>
                </a:solidFill>
              </a:rPr>
              <a:t>RAM</a:t>
            </a:r>
            <a:r>
              <a:rPr lang="zh-CN" altLang="en-US" b="1" dirty="0">
                <a:solidFill>
                  <a:srgbClr val="FF0000"/>
                </a:solidFill>
              </a:rPr>
              <a:t>内容。</a:t>
            </a:r>
          </a:p>
        </p:txBody>
      </p:sp>
    </p:spTree>
    <p:extLst>
      <p:ext uri="{BB962C8B-B14F-4D97-AF65-F5344CB8AC3E}">
        <p14:creationId xmlns:p14="http://schemas.microsoft.com/office/powerpoint/2010/main" val="18326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D9874-1033-4C8C-9E9A-DE82FBAE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r>
              <a:rPr lang="en-US" altLang="zh-CN" spc="0" dirty="0" err="1"/>
              <a:t>coe</a:t>
            </a:r>
            <a:r>
              <a:rPr lang="en-US" altLang="zh-CN" spc="0" dirty="0"/>
              <a:t> </a:t>
            </a:r>
            <a:r>
              <a:rPr lang="zh-CN" altLang="en-US" dirty="0"/>
              <a:t>文件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7C72DD-1539-4C00-87D9-A5DC2B1FB9B5}"/>
              </a:ext>
            </a:extLst>
          </p:cNvPr>
          <p:cNvSpPr txBox="1"/>
          <p:nvPr/>
        </p:nvSpPr>
        <p:spPr>
          <a:xfrm>
            <a:off x="119208" y="249944"/>
            <a:ext cx="2038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CF52A5-6AF0-45C9-BE79-7C9742B9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66" y="951534"/>
            <a:ext cx="11584267" cy="579213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21F31-840B-45CD-987E-BE0660E7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8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889440-BC0A-4E6F-BE1A-750E3A334E0D}"/>
              </a:ext>
            </a:extLst>
          </p:cNvPr>
          <p:cNvSpPr txBox="1"/>
          <p:nvPr/>
        </p:nvSpPr>
        <p:spPr>
          <a:xfrm>
            <a:off x="8040796" y="2504868"/>
            <a:ext cx="3402893" cy="1504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数据格式可以是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>
                <a:solidFill>
                  <a:srgbClr val="FF0000"/>
                </a:solidFill>
              </a:rPr>
              <a:t>或</a:t>
            </a:r>
            <a:r>
              <a:rPr lang="en-US" altLang="zh-CN" dirty="0">
                <a:solidFill>
                  <a:srgbClr val="FF0000"/>
                </a:solidFill>
              </a:rPr>
              <a:t>16</a:t>
            </a:r>
            <a:r>
              <a:rPr lang="zh-CN" altLang="en-US" dirty="0">
                <a:solidFill>
                  <a:srgbClr val="FF0000"/>
                </a:solidFill>
              </a:rPr>
              <a:t>进制。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PingFang SC"/>
              </a:rPr>
              <a:t>分号后为注释内容，</a:t>
            </a:r>
            <a:endParaRPr lang="en-US" altLang="zh-CN" b="0" i="0" dirty="0">
              <a:solidFill>
                <a:srgbClr val="FF0000"/>
              </a:solidFill>
              <a:effectLst/>
              <a:latin typeface="PingFang SC"/>
            </a:endParaRPr>
          </a:p>
          <a:p>
            <a:pPr>
              <a:lnSpc>
                <a:spcPct val="130000"/>
              </a:lnSpc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PingFang SC"/>
              </a:rPr>
              <a:t>每一个数据用逗号和换行实现，</a:t>
            </a:r>
            <a:endParaRPr lang="en-US" altLang="zh-CN" b="0" i="0" dirty="0">
              <a:solidFill>
                <a:srgbClr val="FF0000"/>
              </a:solidFill>
              <a:effectLst/>
              <a:latin typeface="PingFang SC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latin typeface="PingFang SC"/>
              </a:rPr>
              <a:t>最后一行数据用分号表示结束。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97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75977-6526-46CB-985F-C0830EE2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复旦图标</a:t>
            </a:r>
            <a:r>
              <a:rPr lang="en-US" altLang="zh-CN" spc="0" dirty="0">
                <a:solidFill>
                  <a:srgbClr val="FF0000"/>
                </a:solidFill>
              </a:rPr>
              <a:t>B</a:t>
            </a:r>
            <a:r>
              <a:rPr lang="en-US" altLang="zh-CN" spc="0" dirty="0"/>
              <a:t>RAM</a:t>
            </a:r>
            <a:r>
              <a:rPr lang="zh-CN" altLang="en-US" dirty="0"/>
              <a:t>生成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7FBAE6-3DC5-49F3-A1D2-7AA51FBD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9" y="952457"/>
            <a:ext cx="4512553" cy="57793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2B9563-7CE3-45AA-ACCC-E0DFB5DE1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862" y="935811"/>
            <a:ext cx="4988059" cy="308086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D349E567-DEE6-4865-9ACA-BBECCB709D72}"/>
              </a:ext>
            </a:extLst>
          </p:cNvPr>
          <p:cNvSpPr/>
          <p:nvPr/>
        </p:nvSpPr>
        <p:spPr>
          <a:xfrm>
            <a:off x="412405" y="2921373"/>
            <a:ext cx="2723481" cy="2847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EA910EC-86BB-4D82-B478-40B86ABC0D6B}"/>
              </a:ext>
            </a:extLst>
          </p:cNvPr>
          <p:cNvSpPr/>
          <p:nvPr/>
        </p:nvSpPr>
        <p:spPr>
          <a:xfrm>
            <a:off x="5157872" y="1944045"/>
            <a:ext cx="3175425" cy="2936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53F42C8-F043-430C-8F5F-11A6F564CD3C}"/>
              </a:ext>
            </a:extLst>
          </p:cNvPr>
          <p:cNvCxnSpPr>
            <a:stCxn id="7" idx="3"/>
          </p:cNvCxnSpPr>
          <p:nvPr/>
        </p:nvCxnSpPr>
        <p:spPr>
          <a:xfrm flipV="1">
            <a:off x="3135886" y="2322464"/>
            <a:ext cx="1688556" cy="74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C3642AC7-F85C-46E9-B3B2-2D7A1A2807EC}"/>
              </a:ext>
            </a:extLst>
          </p:cNvPr>
          <p:cNvSpPr/>
          <p:nvPr/>
        </p:nvSpPr>
        <p:spPr>
          <a:xfrm>
            <a:off x="5229308" y="3758841"/>
            <a:ext cx="1527396" cy="2936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ADBC0C-9829-4E96-93E1-5D1D4C46D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98" y="2645075"/>
            <a:ext cx="3779807" cy="14970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FDC6F47-9277-42C1-B040-F357C536B974}"/>
              </a:ext>
            </a:extLst>
          </p:cNvPr>
          <p:cNvSpPr txBox="1"/>
          <p:nvPr/>
        </p:nvSpPr>
        <p:spPr>
          <a:xfrm>
            <a:off x="119208" y="249944"/>
            <a:ext cx="20162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Bit-mapped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F2747D-DA57-4838-8D2E-18D2B05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9</a:t>
            </a:fld>
            <a:r>
              <a:rPr lang="zh-CN" altLang="en-US"/>
              <a:t> </a:t>
            </a:r>
            <a:r>
              <a:rPr lang="en-US" altLang="zh-CN"/>
              <a:t>/ 30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6C35BA1-A010-431A-9957-0106A8810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595" y="4612169"/>
            <a:ext cx="5042718" cy="22275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574168-5F18-4D11-889C-EC20439F668D}"/>
              </a:ext>
            </a:extLst>
          </p:cNvPr>
          <p:cNvSpPr txBox="1"/>
          <p:nvPr/>
        </p:nvSpPr>
        <p:spPr>
          <a:xfrm>
            <a:off x="4744886" y="2459708"/>
            <a:ext cx="41298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方法   </a:t>
            </a:r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1CF17A-2C71-41D1-ACAC-AAAFAEC8489A}"/>
              </a:ext>
            </a:extLst>
          </p:cNvPr>
          <p:cNvSpPr txBox="1"/>
          <p:nvPr/>
        </p:nvSpPr>
        <p:spPr>
          <a:xfrm>
            <a:off x="4741342" y="2455708"/>
            <a:ext cx="41298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方法   </a:t>
            </a:r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43AEF8-60FA-4D15-BD0F-1BBCEFDD25F1}"/>
              </a:ext>
            </a:extLst>
          </p:cNvPr>
          <p:cNvSpPr txBox="1"/>
          <p:nvPr/>
        </p:nvSpPr>
        <p:spPr>
          <a:xfrm>
            <a:off x="4741342" y="5218102"/>
            <a:ext cx="41298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方法   </a:t>
            </a:r>
            <a:r>
              <a:rPr lang="en-US" altLang="zh-CN" sz="2000" b="1" dirty="0"/>
              <a:t>2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142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29217</TotalTime>
  <Words>9243</Words>
  <Application>Microsoft Office PowerPoint</Application>
  <PresentationFormat>宽屏</PresentationFormat>
  <Paragraphs>1049</Paragraphs>
  <Slides>30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PingFang SC</vt:lpstr>
      <vt:lpstr>等线</vt:lpstr>
      <vt:lpstr>等线 Light</vt:lpstr>
      <vt:lpstr>楷体</vt:lpstr>
      <vt:lpstr>微软雅黑</vt:lpstr>
      <vt:lpstr>7-Segment</vt:lpstr>
      <vt:lpstr>Arial</vt:lpstr>
      <vt:lpstr>Arial Black</vt:lpstr>
      <vt:lpstr>Cambria Math</vt:lpstr>
      <vt:lpstr>Impact</vt:lpstr>
      <vt:lpstr>Tahoma</vt:lpstr>
      <vt:lpstr>Times New Roman</vt:lpstr>
      <vt:lpstr>Verdana</vt:lpstr>
      <vt:lpstr>Office 主题​​</vt:lpstr>
      <vt:lpstr>PowerPoint 演示文稿</vt:lpstr>
      <vt:lpstr>PowerPoint 演示文稿</vt:lpstr>
      <vt:lpstr>显示 sprite 原理</vt:lpstr>
      <vt:lpstr>Distributed Memory</vt:lpstr>
      <vt:lpstr>BRAM</vt:lpstr>
      <vt:lpstr>复旦图标BRAM生成-1</vt:lpstr>
      <vt:lpstr>复旦图标BRAM生成-2</vt:lpstr>
      <vt:lpstr>.coe 文件</vt:lpstr>
      <vt:lpstr>复旦图标BRAM生成-3</vt:lpstr>
      <vt:lpstr> 由图像生成.coe文件</vt:lpstr>
      <vt:lpstr>乒乓球：复旦图标</vt:lpstr>
      <vt:lpstr>乒乓球：复旦图标 顶层文件</vt:lpstr>
      <vt:lpstr>【作业3】图像展示</vt:lpstr>
      <vt:lpstr>PowerPoint 演示文稿</vt:lpstr>
      <vt:lpstr>导出raw音频数据</vt:lpstr>
      <vt:lpstr>raw2coe 文件</vt:lpstr>
      <vt:lpstr>音频 BRAM</vt:lpstr>
      <vt:lpstr>导入.coe音频数据</vt:lpstr>
      <vt:lpstr>乒乓球：音乐顶层代码</vt:lpstr>
      <vt:lpstr>乒乓球：音乐模块代码</vt:lpstr>
      <vt:lpstr>【作业4】乐器播放</vt:lpstr>
      <vt:lpstr>Text</vt:lpstr>
      <vt:lpstr>128个7-bit ASCII字符</vt:lpstr>
      <vt:lpstr>字符 与 屏幕</vt:lpstr>
      <vt:lpstr>用DRAM存放ASCII</vt:lpstr>
      <vt:lpstr>ASCII- DRAM</vt:lpstr>
      <vt:lpstr>显示得分 Score:01</vt:lpstr>
      <vt:lpstr>全屏显示效果</vt:lpstr>
      <vt:lpstr>字体缩放 Score:01</vt:lpstr>
      <vt:lpstr>【作业5】完整的乒乓球游戏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晓光</dc:creator>
  <cp:lastModifiedBy>Sam2023</cp:lastModifiedBy>
  <cp:revision>613</cp:revision>
  <dcterms:created xsi:type="dcterms:W3CDTF">2022-01-22T04:17:18Z</dcterms:created>
  <dcterms:modified xsi:type="dcterms:W3CDTF">2023-12-11T03:34:10Z</dcterms:modified>
</cp:coreProperties>
</file>